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6" r:id="rId6"/>
    <p:sldId id="260" r:id="rId7"/>
    <p:sldId id="261" r:id="rId8"/>
    <p:sldId id="262" r:id="rId9"/>
    <p:sldId id="264" r:id="rId10"/>
    <p:sldId id="263" r:id="rId11"/>
    <p:sldId id="267" r:id="rId12"/>
    <p:sldId id="269" r:id="rId13"/>
    <p:sldId id="265"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6" autoAdjust="0"/>
    <p:restoredTop sz="94660"/>
  </p:normalViewPr>
  <p:slideViewPr>
    <p:cSldViewPr snapToGrid="0">
      <p:cViewPr>
        <p:scale>
          <a:sx n="100" d="100"/>
          <a:sy n="100" d="100"/>
        </p:scale>
        <p:origin x="480" y="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AFE14F-8609-41F9-BEB6-C1F69C3BFDBE}" type="datetimeFigureOut">
              <a:rPr lang="en-US" smtClean="0"/>
              <a:t>9/14/2015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FE2147-F472-4762-A797-E2BAE5AF1F46}" type="slidenum">
              <a:rPr lang="en-US" smtClean="0"/>
              <a:t>‹#›</a:t>
            </a:fld>
            <a:endParaRPr lang="en-US"/>
          </a:p>
        </p:txBody>
      </p:sp>
    </p:spTree>
    <p:extLst>
      <p:ext uri="{BB962C8B-B14F-4D97-AF65-F5344CB8AC3E}">
        <p14:creationId xmlns:p14="http://schemas.microsoft.com/office/powerpoint/2010/main" val="547372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FE2147-F472-4762-A797-E2BAE5AF1F46}" type="slidenum">
              <a:rPr lang="en-US" smtClean="0"/>
              <a:t>5</a:t>
            </a:fld>
            <a:endParaRPr lang="en-US"/>
          </a:p>
        </p:txBody>
      </p:sp>
    </p:spTree>
    <p:extLst>
      <p:ext uri="{BB962C8B-B14F-4D97-AF65-F5344CB8AC3E}">
        <p14:creationId xmlns:p14="http://schemas.microsoft.com/office/powerpoint/2010/main" val="5647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7B4B808-B792-43E8-BD52-B57962F4B305}" type="slidenum">
              <a:rPr lang="en-US" smtClean="0"/>
              <a:t>7</a:t>
            </a:fld>
            <a:endParaRPr lang="en-US"/>
          </a:p>
        </p:txBody>
      </p:sp>
    </p:spTree>
    <p:extLst>
      <p:ext uri="{BB962C8B-B14F-4D97-AF65-F5344CB8AC3E}">
        <p14:creationId xmlns:p14="http://schemas.microsoft.com/office/powerpoint/2010/main" val="3879851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7B4B808-B792-43E8-BD52-B57962F4B305}" type="slidenum">
              <a:rPr lang="en-US" smtClean="0"/>
              <a:t>8</a:t>
            </a:fld>
            <a:endParaRPr lang="en-US"/>
          </a:p>
        </p:txBody>
      </p:sp>
    </p:spTree>
    <p:extLst>
      <p:ext uri="{BB962C8B-B14F-4D97-AF65-F5344CB8AC3E}">
        <p14:creationId xmlns:p14="http://schemas.microsoft.com/office/powerpoint/2010/main" val="139100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C00400-1A98-4799-B82B-F57BF1879EAA}"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1739168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C00400-1A98-4799-B82B-F57BF1879EAA}"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4056975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C00400-1A98-4799-B82B-F57BF1879EAA}"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21806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C00400-1A98-4799-B82B-F57BF1879EAA}"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715233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C00400-1A98-4799-B82B-F57BF1879EAA}"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4251353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C00400-1A98-4799-B82B-F57BF1879EAA}" type="datetimeFigureOut">
              <a:rPr lang="en-US" smtClean="0"/>
              <a:t>9/14/2015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138024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C00400-1A98-4799-B82B-F57BF1879EAA}" type="datetimeFigureOut">
              <a:rPr lang="en-US" smtClean="0"/>
              <a:t>9/14/2015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243293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C00400-1A98-4799-B82B-F57BF1879EAA}" type="datetimeFigureOut">
              <a:rPr lang="en-US" smtClean="0"/>
              <a:t>9/14/2015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2196448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00400-1A98-4799-B82B-F57BF1879EAA}" type="datetimeFigureOut">
              <a:rPr lang="en-US" smtClean="0"/>
              <a:t>9/14/2015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197633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00400-1A98-4799-B82B-F57BF1879EAA}" type="datetimeFigureOut">
              <a:rPr lang="en-US" smtClean="0"/>
              <a:t>9/14/2015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3477081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00400-1A98-4799-B82B-F57BF1879EAA}" type="datetimeFigureOut">
              <a:rPr lang="en-US" smtClean="0"/>
              <a:t>9/14/2015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F77A96-46C9-4651-BD5C-74FF6975FBF7}" type="slidenum">
              <a:rPr lang="en-US" smtClean="0"/>
              <a:t>‹#›</a:t>
            </a:fld>
            <a:endParaRPr lang="en-US"/>
          </a:p>
        </p:txBody>
      </p:sp>
    </p:spTree>
    <p:extLst>
      <p:ext uri="{BB962C8B-B14F-4D97-AF65-F5344CB8AC3E}">
        <p14:creationId xmlns:p14="http://schemas.microsoft.com/office/powerpoint/2010/main" val="652331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C00400-1A98-4799-B82B-F57BF1879EAA}" type="datetimeFigureOut">
              <a:rPr lang="en-US" smtClean="0"/>
              <a:t>9/14/2015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F77A96-46C9-4651-BD5C-74FF6975FBF7}" type="slidenum">
              <a:rPr lang="en-US" smtClean="0"/>
              <a:t>‹#›</a:t>
            </a:fld>
            <a:endParaRPr lang="en-US"/>
          </a:p>
        </p:txBody>
      </p:sp>
    </p:spTree>
    <p:extLst>
      <p:ext uri="{BB962C8B-B14F-4D97-AF65-F5344CB8AC3E}">
        <p14:creationId xmlns:p14="http://schemas.microsoft.com/office/powerpoint/2010/main" val="415598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Differential Non-Linearity in BNL Chevron Data</a:t>
            </a:r>
            <a:endParaRPr lang="en-US" dirty="0"/>
          </a:p>
        </p:txBody>
      </p:sp>
    </p:spTree>
    <p:extLst>
      <p:ext uri="{BB962C8B-B14F-4D97-AF65-F5344CB8AC3E}">
        <p14:creationId xmlns:p14="http://schemas.microsoft.com/office/powerpoint/2010/main" val="84464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p:cNvPicPr/>
          <p:nvPr/>
        </p:nvPicPr>
        <p:blipFill>
          <a:blip r:embed="rId2"/>
          <a:stretch>
            <a:fillRect/>
          </a:stretch>
        </p:blipFill>
        <p:spPr>
          <a:xfrm>
            <a:off x="313193" y="1523378"/>
            <a:ext cx="3683330" cy="2095500"/>
          </a:xfrm>
          <a:prstGeom prst="rect">
            <a:avLst/>
          </a:prstGeom>
        </p:spPr>
      </p:pic>
      <p:sp>
        <p:nvSpPr>
          <p:cNvPr id="120" name="Title 119"/>
          <p:cNvSpPr>
            <a:spLocks noGrp="1"/>
          </p:cNvSpPr>
          <p:nvPr>
            <p:ph type="title"/>
          </p:nvPr>
        </p:nvSpPr>
        <p:spPr>
          <a:xfrm>
            <a:off x="-14635" y="27749"/>
            <a:ext cx="10515600" cy="1325563"/>
          </a:xfrm>
        </p:spPr>
        <p:txBody>
          <a:bodyPr/>
          <a:lstStyle/>
          <a:p>
            <a:r>
              <a:rPr lang="en-US" dirty="0" smtClean="0"/>
              <a:t>Universal Error correction</a:t>
            </a:r>
            <a:endParaRPr lang="en-US" dirty="0"/>
          </a:p>
        </p:txBody>
      </p:sp>
      <p:sp>
        <p:nvSpPr>
          <p:cNvPr id="126" name="TextBox 125"/>
          <p:cNvSpPr txBox="1"/>
          <p:nvPr/>
        </p:nvSpPr>
        <p:spPr>
          <a:xfrm>
            <a:off x="4287714" y="1036049"/>
            <a:ext cx="7353300" cy="2585323"/>
          </a:xfrm>
          <a:prstGeom prst="rect">
            <a:avLst/>
          </a:prstGeom>
          <a:noFill/>
        </p:spPr>
        <p:txBody>
          <a:bodyPr wrap="square" rtlCol="0">
            <a:spAutoFit/>
          </a:bodyPr>
          <a:lstStyle/>
          <a:p>
            <a:r>
              <a:rPr lang="en-US" dirty="0" smtClean="0"/>
              <a:t>The universal error function that we measured in the lab was correctly broken down into 2 and 3-pad hit event classes, however, I’m afraid that the hit definition may not have been sophisticated enough to distinguish between a nominal 3-pad hit, for instance, and an effective 2-pad hit.  As the previous slides indicate, the behavior of the error function depends on the </a:t>
            </a:r>
            <a:r>
              <a:rPr lang="en-US" i="1" dirty="0" smtClean="0"/>
              <a:t>effective</a:t>
            </a:r>
            <a:r>
              <a:rPr lang="en-US" dirty="0" smtClean="0"/>
              <a:t> number of pads hit, and less on the actual number of pads hit.  The latter quality is an incidental one, whereas the former is a substantive one.  Therefore, the error function may be improved substantially if we were to make this distinction robust in the analysis. </a:t>
            </a:r>
            <a:endParaRPr lang="en-US" dirty="0"/>
          </a:p>
        </p:txBody>
      </p:sp>
      <p:grpSp>
        <p:nvGrpSpPr>
          <p:cNvPr id="3" name="Group 2"/>
          <p:cNvGrpSpPr/>
          <p:nvPr/>
        </p:nvGrpSpPr>
        <p:grpSpPr>
          <a:xfrm>
            <a:off x="4991100" y="3695588"/>
            <a:ext cx="5886450" cy="2082691"/>
            <a:chOff x="6076346" y="1036408"/>
            <a:chExt cx="4995777" cy="1817887"/>
          </a:xfrm>
        </p:grpSpPr>
        <p:pic>
          <p:nvPicPr>
            <p:cNvPr id="2" name="Picture 1"/>
            <p:cNvPicPr preferRelativeResize="0">
              <a:picLocks/>
            </p:cNvPicPr>
            <p:nvPr/>
          </p:nvPicPr>
          <p:blipFill rotWithShape="1">
            <a:blip r:embed="rId3" cstate="print">
              <a:extLst>
                <a:ext uri="{28A0092B-C50C-407E-A947-70E740481C1C}">
                  <a14:useLocalDpi xmlns:a14="http://schemas.microsoft.com/office/drawing/2010/main" val="0"/>
                </a:ext>
              </a:extLst>
            </a:blip>
            <a:srcRect l="1655" t="1672" r="2224" b="2602"/>
            <a:stretch/>
          </p:blipFill>
          <p:spPr>
            <a:xfrm>
              <a:off x="6115230" y="1423716"/>
              <a:ext cx="1554480" cy="1371600"/>
            </a:xfrm>
            <a:prstGeom prst="rect">
              <a:avLst/>
            </a:prstGeom>
          </p:spPr>
        </p:pic>
        <p:pic>
          <p:nvPicPr>
            <p:cNvPr id="11" name="Picture 10"/>
            <p:cNvPicPr preferRelativeResize="0">
              <a:picLocks/>
            </p:cNvPicPr>
            <p:nvPr/>
          </p:nvPicPr>
          <p:blipFill rotWithShape="1">
            <a:blip r:embed="rId4" cstate="print">
              <a:extLst>
                <a:ext uri="{28A0092B-C50C-407E-A947-70E740481C1C}">
                  <a14:useLocalDpi xmlns:a14="http://schemas.microsoft.com/office/drawing/2010/main" val="0"/>
                </a:ext>
              </a:extLst>
            </a:blip>
            <a:srcRect l="2591" t="3872" r="2274" b="3256"/>
            <a:stretch/>
          </p:blipFill>
          <p:spPr>
            <a:xfrm>
              <a:off x="7758601" y="1393673"/>
              <a:ext cx="1546547" cy="1460622"/>
            </a:xfrm>
            <a:prstGeom prst="rect">
              <a:avLst/>
            </a:prstGeom>
          </p:spPr>
        </p:pic>
        <p:pic>
          <p:nvPicPr>
            <p:cNvPr id="13" name="Picture 12"/>
            <p:cNvPicPr preferRelativeResize="0">
              <a:picLocks/>
            </p:cNvPicPr>
            <p:nvPr/>
          </p:nvPicPr>
          <p:blipFill rotWithShape="1">
            <a:blip r:embed="rId5" cstate="print">
              <a:extLst>
                <a:ext uri="{28A0092B-C50C-407E-A947-70E740481C1C}">
                  <a14:useLocalDpi xmlns:a14="http://schemas.microsoft.com/office/drawing/2010/main" val="0"/>
                </a:ext>
              </a:extLst>
            </a:blip>
            <a:srcRect l="2216" t="2273" r="2174" b="2555"/>
            <a:stretch/>
          </p:blipFill>
          <p:spPr>
            <a:xfrm>
              <a:off x="9394039" y="1459618"/>
              <a:ext cx="1546547" cy="1331557"/>
            </a:xfrm>
            <a:prstGeom prst="rect">
              <a:avLst/>
            </a:prstGeom>
          </p:spPr>
        </p:pic>
        <p:sp>
          <p:nvSpPr>
            <p:cNvPr id="14" name="TextBox 13"/>
            <p:cNvSpPr txBox="1"/>
            <p:nvPr/>
          </p:nvSpPr>
          <p:spPr>
            <a:xfrm>
              <a:off x="6076346" y="2062716"/>
              <a:ext cx="1682255" cy="338554"/>
            </a:xfrm>
            <a:prstGeom prst="rect">
              <a:avLst/>
            </a:prstGeom>
            <a:noFill/>
          </p:spPr>
          <p:txBody>
            <a:bodyPr wrap="none" rtlCol="0">
              <a:spAutoFit/>
            </a:bodyPr>
            <a:lstStyle/>
            <a:p>
              <a:r>
                <a:rPr lang="en-US" sz="1600" dirty="0" smtClean="0"/>
                <a:t>Nominal 2 Pad Hit</a:t>
              </a:r>
              <a:endParaRPr lang="en-US" sz="1600" dirty="0"/>
            </a:p>
          </p:txBody>
        </p:sp>
        <p:sp>
          <p:nvSpPr>
            <p:cNvPr id="15" name="TextBox 14"/>
            <p:cNvSpPr txBox="1"/>
            <p:nvPr/>
          </p:nvSpPr>
          <p:spPr>
            <a:xfrm>
              <a:off x="7758601" y="2062716"/>
              <a:ext cx="1682255" cy="338554"/>
            </a:xfrm>
            <a:prstGeom prst="rect">
              <a:avLst/>
            </a:prstGeom>
            <a:noFill/>
          </p:spPr>
          <p:txBody>
            <a:bodyPr wrap="none" rtlCol="0">
              <a:spAutoFit/>
            </a:bodyPr>
            <a:lstStyle/>
            <a:p>
              <a:r>
                <a:rPr lang="en-US" sz="1600" dirty="0" smtClean="0"/>
                <a:t>Nominal 3 Pad Hit</a:t>
              </a:r>
              <a:endParaRPr lang="en-US" sz="1600" dirty="0"/>
            </a:p>
          </p:txBody>
        </p:sp>
        <p:sp>
          <p:nvSpPr>
            <p:cNvPr id="16" name="TextBox 15"/>
            <p:cNvSpPr txBox="1"/>
            <p:nvPr/>
          </p:nvSpPr>
          <p:spPr>
            <a:xfrm>
              <a:off x="9389868" y="2058551"/>
              <a:ext cx="1682255" cy="338554"/>
            </a:xfrm>
            <a:prstGeom prst="rect">
              <a:avLst/>
            </a:prstGeom>
            <a:noFill/>
          </p:spPr>
          <p:txBody>
            <a:bodyPr wrap="none" rtlCol="0">
              <a:spAutoFit/>
            </a:bodyPr>
            <a:lstStyle/>
            <a:p>
              <a:r>
                <a:rPr lang="en-US" sz="1600" dirty="0" smtClean="0"/>
                <a:t>Nominal 4 Pad Hit</a:t>
              </a:r>
              <a:endParaRPr lang="en-US" sz="1600" dirty="0"/>
            </a:p>
          </p:txBody>
        </p:sp>
        <p:sp>
          <p:nvSpPr>
            <p:cNvPr id="10" name="TextBox 9"/>
            <p:cNvSpPr txBox="1"/>
            <p:nvPr/>
          </p:nvSpPr>
          <p:spPr>
            <a:xfrm>
              <a:off x="7758601" y="1036408"/>
              <a:ext cx="1331957" cy="268912"/>
            </a:xfrm>
            <a:prstGeom prst="rect">
              <a:avLst/>
            </a:prstGeom>
            <a:noFill/>
          </p:spPr>
          <p:txBody>
            <a:bodyPr wrap="none" rtlCol="0">
              <a:spAutoFit/>
            </a:bodyPr>
            <a:lstStyle/>
            <a:p>
              <a:r>
                <a:rPr lang="en-US" u="sng" dirty="0" smtClean="0">
                  <a:solidFill>
                    <a:srgbClr val="FF0000"/>
                  </a:solidFill>
                </a:rPr>
                <a:t>Effective</a:t>
              </a:r>
              <a:r>
                <a:rPr lang="en-US" u="sng" dirty="0" smtClean="0"/>
                <a:t> 2 Pad Hits</a:t>
              </a:r>
              <a:endParaRPr lang="en-US" u="sng" dirty="0"/>
            </a:p>
          </p:txBody>
        </p:sp>
      </p:grpSp>
      <p:pic>
        <p:nvPicPr>
          <p:cNvPr id="17" name="Picture 16"/>
          <p:cNvPicPr>
            <a:picLocks noChangeAspect="1"/>
          </p:cNvPicPr>
          <p:nvPr/>
        </p:nvPicPr>
        <p:blipFill rotWithShape="1">
          <a:blip r:embed="rId6" cstate="print">
            <a:extLst>
              <a:ext uri="{28A0092B-C50C-407E-A947-70E740481C1C}">
                <a14:useLocalDpi xmlns:a14="http://schemas.microsoft.com/office/drawing/2010/main" val="0"/>
              </a:ext>
            </a:extLst>
          </a:blip>
          <a:srcRect l="882" t="52223" r="83209" b="24583"/>
          <a:stretch/>
        </p:blipFill>
        <p:spPr>
          <a:xfrm>
            <a:off x="447735" y="3933435"/>
            <a:ext cx="3713697" cy="2290574"/>
          </a:xfrm>
          <a:prstGeom prst="rect">
            <a:avLst/>
          </a:prstGeom>
        </p:spPr>
      </p:pic>
      <p:sp>
        <p:nvSpPr>
          <p:cNvPr id="18" name="TextBox 17"/>
          <p:cNvSpPr txBox="1"/>
          <p:nvPr/>
        </p:nvSpPr>
        <p:spPr>
          <a:xfrm>
            <a:off x="4163889" y="5948141"/>
            <a:ext cx="7372349" cy="584775"/>
          </a:xfrm>
          <a:prstGeom prst="rect">
            <a:avLst/>
          </a:prstGeom>
          <a:noFill/>
        </p:spPr>
        <p:txBody>
          <a:bodyPr wrap="square" rtlCol="0">
            <a:spAutoFit/>
          </a:bodyPr>
          <a:lstStyle/>
          <a:p>
            <a:r>
              <a:rPr lang="en-US" sz="1600" dirty="0" smtClean="0"/>
              <a:t>For example, although the nominal hit distribution is centered on 3 hits for 5deg., most of the events for a given charge footprint correspond to </a:t>
            </a:r>
            <a:r>
              <a:rPr lang="en-US" sz="1600" i="1" dirty="0" smtClean="0">
                <a:solidFill>
                  <a:srgbClr val="FF0000"/>
                </a:solidFill>
              </a:rPr>
              <a:t>effective </a:t>
            </a:r>
            <a:r>
              <a:rPr lang="en-US" sz="1600" dirty="0" smtClean="0">
                <a:solidFill>
                  <a:srgbClr val="FF0000"/>
                </a:solidFill>
              </a:rPr>
              <a:t>2 pad hits</a:t>
            </a:r>
            <a:r>
              <a:rPr lang="en-US" sz="1600" dirty="0" smtClean="0"/>
              <a:t>.</a:t>
            </a:r>
            <a:endParaRPr lang="en-US" sz="1600" dirty="0"/>
          </a:p>
        </p:txBody>
      </p:sp>
    </p:spTree>
    <p:extLst>
      <p:ext uri="{BB962C8B-B14F-4D97-AF65-F5344CB8AC3E}">
        <p14:creationId xmlns:p14="http://schemas.microsoft.com/office/powerpoint/2010/main" val="1161491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6705600" cy="857250"/>
          </a:xfrm>
        </p:spPr>
        <p:txBody>
          <a:bodyPr>
            <a:normAutofit fontScale="90000"/>
          </a:bodyPr>
          <a:lstStyle/>
          <a:p>
            <a:r>
              <a:rPr lang="en-US" sz="3200" dirty="0" smtClean="0"/>
              <a:t>Compare lab (</a:t>
            </a:r>
            <a:r>
              <a:rPr lang="en-US" sz="3200" dirty="0" err="1" smtClean="0"/>
              <a:t>xray</a:t>
            </a:r>
            <a:r>
              <a:rPr lang="en-US" sz="3200" dirty="0" smtClean="0"/>
              <a:t>) residual measurements to beam test data (0deg. [1&amp;2 pad hits])</a:t>
            </a:r>
            <a:endParaRPr lang="en-US" sz="3200" dirty="0"/>
          </a:p>
        </p:txBody>
      </p:sp>
      <p:pic>
        <p:nvPicPr>
          <p:cNvPr id="4" name="Picture 3"/>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6705600" y="1"/>
            <a:ext cx="5486400" cy="1828800"/>
          </a:xfrm>
          <a:prstGeom prst="rect">
            <a:avLst/>
          </a:prstGeom>
        </p:spPr>
      </p:pic>
      <p:pic>
        <p:nvPicPr>
          <p:cNvPr id="5" name="Picture 4"/>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6705600" y="1814382"/>
            <a:ext cx="5486400" cy="1828800"/>
          </a:xfrm>
          <a:prstGeom prst="rect">
            <a:avLst/>
          </a:prstGeom>
        </p:spPr>
      </p:pic>
      <p:pic>
        <p:nvPicPr>
          <p:cNvPr id="6" name="Picture 5"/>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6726418" y="3596664"/>
            <a:ext cx="5486400" cy="1828800"/>
          </a:xfrm>
          <a:prstGeom prst="rect">
            <a:avLst/>
          </a:prstGeom>
        </p:spPr>
      </p:pic>
      <p:pic>
        <p:nvPicPr>
          <p:cNvPr id="7" name="Picture 6"/>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196763" y="857251"/>
            <a:ext cx="4572000" cy="2286000"/>
          </a:xfrm>
          <a:prstGeom prst="rect">
            <a:avLst/>
          </a:prstGeom>
        </p:spPr>
      </p:pic>
      <p:pic>
        <p:nvPicPr>
          <p:cNvPr id="8" name="Picture 7"/>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196763" y="3113883"/>
            <a:ext cx="4572000" cy="2286000"/>
          </a:xfrm>
          <a:prstGeom prst="rect">
            <a:avLst/>
          </a:prstGeom>
        </p:spPr>
      </p:pic>
      <p:sp>
        <p:nvSpPr>
          <p:cNvPr id="9" name="TextBox 8"/>
          <p:cNvSpPr txBox="1"/>
          <p:nvPr/>
        </p:nvSpPr>
        <p:spPr>
          <a:xfrm>
            <a:off x="723900" y="1177689"/>
            <a:ext cx="3159198" cy="369332"/>
          </a:xfrm>
          <a:prstGeom prst="rect">
            <a:avLst/>
          </a:prstGeom>
          <a:noFill/>
        </p:spPr>
        <p:txBody>
          <a:bodyPr wrap="none" rtlCol="0">
            <a:spAutoFit/>
          </a:bodyPr>
          <a:lstStyle/>
          <a:p>
            <a:r>
              <a:rPr lang="en-US" dirty="0" smtClean="0">
                <a:solidFill>
                  <a:srgbClr val="FF0000"/>
                </a:solidFill>
              </a:rPr>
              <a:t>Test beam (0deg., 1&amp;2 pad hits)</a:t>
            </a:r>
            <a:endParaRPr lang="en-US" dirty="0">
              <a:solidFill>
                <a:srgbClr val="FF0000"/>
              </a:solidFill>
            </a:endParaRPr>
          </a:p>
        </p:txBody>
      </p:sp>
      <p:sp>
        <p:nvSpPr>
          <p:cNvPr id="10" name="TextBox 9"/>
          <p:cNvSpPr txBox="1"/>
          <p:nvPr/>
        </p:nvSpPr>
        <p:spPr>
          <a:xfrm>
            <a:off x="8642437" y="147758"/>
            <a:ext cx="2252733" cy="523220"/>
          </a:xfrm>
          <a:prstGeom prst="rect">
            <a:avLst/>
          </a:prstGeom>
          <a:noFill/>
        </p:spPr>
        <p:txBody>
          <a:bodyPr wrap="none" rtlCol="0">
            <a:spAutoFit/>
          </a:bodyPr>
          <a:lstStyle/>
          <a:p>
            <a:r>
              <a:rPr lang="en-US" sz="1400" b="1" dirty="0" smtClean="0">
                <a:solidFill>
                  <a:srgbClr val="FF0000"/>
                </a:solidFill>
              </a:rPr>
              <a:t>Lab </a:t>
            </a:r>
            <a:r>
              <a:rPr lang="en-US" sz="1400" b="1" dirty="0" err="1" smtClean="0">
                <a:solidFill>
                  <a:srgbClr val="FF0000"/>
                </a:solidFill>
              </a:rPr>
              <a:t>xRay</a:t>
            </a:r>
            <a:r>
              <a:rPr lang="en-US" sz="1400" b="1" dirty="0" smtClean="0">
                <a:solidFill>
                  <a:srgbClr val="FF0000"/>
                </a:solidFill>
              </a:rPr>
              <a:t> (1&amp;2 pad hits) </a:t>
            </a:r>
          </a:p>
          <a:p>
            <a:r>
              <a:rPr lang="en-US" sz="1400" b="1" dirty="0" smtClean="0">
                <a:solidFill>
                  <a:srgbClr val="FF0000"/>
                </a:solidFill>
              </a:rPr>
              <a:t>[must be very small in size]</a:t>
            </a:r>
            <a:endParaRPr lang="en-US" sz="1400" b="1" dirty="0">
              <a:solidFill>
                <a:srgbClr val="FF0000"/>
              </a:solidFill>
            </a:endParaRPr>
          </a:p>
        </p:txBody>
      </p:sp>
      <p:sp>
        <p:nvSpPr>
          <p:cNvPr id="11" name="TextBox 10"/>
          <p:cNvSpPr txBox="1"/>
          <p:nvPr/>
        </p:nvSpPr>
        <p:spPr>
          <a:xfrm>
            <a:off x="196763" y="5286671"/>
            <a:ext cx="11928562"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It appears as though the charge footprint (or charge spread) is so small for the lab tests that the centroid is very strongly constrained to peak around the pad middle and pad edge, with little to no movement for the majority of events (vertical columns at pad edges [even mm], and dots at pad centers [odd mm]).  The regions around the corresponding points along the pad structure for the beam test data results show inclined lines, an indication that the centroid has more freedom to move about these focus points, likely due to the fact that the charge footprint from the beam is larger than that from the </a:t>
            </a:r>
            <a:r>
              <a:rPr lang="en-US" sz="1400" dirty="0" err="1" smtClean="0"/>
              <a:t>xrays</a:t>
            </a:r>
            <a:r>
              <a:rPr lang="en-US" sz="1400" dirty="0" smtClean="0">
                <a:solidFill>
                  <a:srgbClr val="FF0000"/>
                </a:solidFill>
              </a:rPr>
              <a:t>.  In this case, then, the beam test data will provide a more effective error function than the lab tests will, since the error function must be charge footprint-size specific.</a:t>
            </a:r>
          </a:p>
          <a:p>
            <a:pPr marL="285750" indent="-285750">
              <a:buFont typeface="Arial" panose="020B0604020202020204" pitchFamily="34" charset="0"/>
              <a:buChar char="•"/>
            </a:pPr>
            <a:r>
              <a:rPr lang="en-US" sz="1400" dirty="0" smtClean="0"/>
              <a:t>Different levels of charge saturation may play a role here as well in making a difference between the lab and beam test results.  Although, the gain is quite similar in both cases, so saturation may be the less likely the culprit here.</a:t>
            </a:r>
            <a:endParaRPr lang="en-US" sz="1400" dirty="0"/>
          </a:p>
        </p:txBody>
      </p:sp>
      <p:sp>
        <p:nvSpPr>
          <p:cNvPr id="12" name="TextBox 11"/>
          <p:cNvSpPr txBox="1"/>
          <p:nvPr/>
        </p:nvSpPr>
        <p:spPr>
          <a:xfrm>
            <a:off x="4768763" y="3372127"/>
            <a:ext cx="2336887" cy="1384995"/>
          </a:xfrm>
          <a:prstGeom prst="rect">
            <a:avLst/>
          </a:prstGeom>
          <a:noFill/>
        </p:spPr>
        <p:txBody>
          <a:bodyPr wrap="square" rtlCol="0">
            <a:spAutoFit/>
          </a:bodyPr>
          <a:lstStyle/>
          <a:p>
            <a:r>
              <a:rPr lang="en-US" dirty="0" smtClean="0">
                <a:solidFill>
                  <a:srgbClr val="0070C0"/>
                </a:solidFill>
              </a:rPr>
              <a:t>Some hint of inclination</a:t>
            </a:r>
          </a:p>
          <a:p>
            <a:r>
              <a:rPr lang="en-US" sz="1600" dirty="0" smtClean="0">
                <a:solidFill>
                  <a:srgbClr val="0070C0"/>
                </a:solidFill>
              </a:rPr>
              <a:t>(the degree of inclination must depend on the size of the charge footprint)</a:t>
            </a:r>
            <a:endParaRPr lang="en-US" sz="1600" dirty="0">
              <a:solidFill>
                <a:srgbClr val="0070C0"/>
              </a:solidFill>
            </a:endParaRPr>
          </a:p>
        </p:txBody>
      </p:sp>
      <p:cxnSp>
        <p:nvCxnSpPr>
          <p:cNvPr id="14" name="Straight Connector 13"/>
          <p:cNvCxnSpPr/>
          <p:nvPr/>
        </p:nvCxnSpPr>
        <p:spPr>
          <a:xfrm>
            <a:off x="8793343" y="4256883"/>
            <a:ext cx="1352550" cy="438943"/>
          </a:xfrm>
          <a:prstGeom prst="line">
            <a:avLst/>
          </a:prstGeom>
          <a:ln w="254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400800" y="3694907"/>
            <a:ext cx="2302933" cy="561976"/>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8429625" y="3113883"/>
            <a:ext cx="774040" cy="1004720"/>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809392" y="3527656"/>
            <a:ext cx="1050800" cy="369332"/>
          </a:xfrm>
          <a:prstGeom prst="rect">
            <a:avLst/>
          </a:prstGeom>
          <a:noFill/>
        </p:spPr>
        <p:txBody>
          <a:bodyPr wrap="none" rtlCol="0">
            <a:spAutoFit/>
          </a:bodyPr>
          <a:lstStyle/>
          <a:p>
            <a:r>
              <a:rPr lang="en-US" dirty="0" smtClean="0">
                <a:solidFill>
                  <a:schemeClr val="accent1">
                    <a:lumMod val="75000"/>
                  </a:schemeClr>
                </a:solidFill>
              </a:rPr>
              <a:t>ZOOM IN</a:t>
            </a:r>
            <a:endParaRPr lang="en-US" dirty="0">
              <a:solidFill>
                <a:schemeClr val="accent1">
                  <a:lumMod val="75000"/>
                </a:schemeClr>
              </a:solidFill>
            </a:endParaRPr>
          </a:p>
        </p:txBody>
      </p:sp>
    </p:spTree>
    <p:extLst>
      <p:ext uri="{BB962C8B-B14F-4D97-AF65-F5344CB8AC3E}">
        <p14:creationId xmlns:p14="http://schemas.microsoft.com/office/powerpoint/2010/main" val="3503073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dirty="0" smtClean="0"/>
              <a:t>Continued…</a:t>
            </a:r>
            <a:endParaRPr lang="en-US" dirty="0"/>
          </a:p>
        </p:txBody>
      </p:sp>
      <p:sp>
        <p:nvSpPr>
          <p:cNvPr id="3" name="Rectangle 2"/>
          <p:cNvSpPr/>
          <p:nvPr/>
        </p:nvSpPr>
        <p:spPr>
          <a:xfrm>
            <a:off x="542925" y="1325563"/>
            <a:ext cx="10496550" cy="3293209"/>
          </a:xfrm>
          <a:prstGeom prst="rect">
            <a:avLst/>
          </a:prstGeom>
        </p:spPr>
        <p:txBody>
          <a:bodyPr wrap="square">
            <a:spAutoFit/>
          </a:bodyPr>
          <a:lstStyle/>
          <a:p>
            <a:pPr marL="285750" indent="-285750">
              <a:buFont typeface="Arial" panose="020B0604020202020204" pitchFamily="34" charset="0"/>
              <a:buChar char="•"/>
            </a:pPr>
            <a:r>
              <a:rPr lang="en-US" sz="1600" dirty="0"/>
              <a:t>There is a significant disparity in the residual Vs centroid plots (error functions) between the lab and beam test data, which is likely due to the fact that the charge footprint on the pads is significantly smaller for the lab (</a:t>
            </a:r>
            <a:r>
              <a:rPr lang="en-US" sz="1600" dirty="0" err="1"/>
              <a:t>xray</a:t>
            </a:r>
            <a:r>
              <a:rPr lang="en-US" sz="1600" dirty="0"/>
              <a:t>) results than for the beam test results.  This implies that the lab error function is less than ideal for the beam test data and that there is a lot of potential on this front to improve the results we have so far, which use the error function measured in the lab to correct the beam test data.  Ideally we need to produce an error function in a beam </a:t>
            </a:r>
            <a:r>
              <a:rPr lang="en-US" sz="1600" dirty="0" smtClean="0"/>
              <a:t>test, but </a:t>
            </a:r>
            <a:r>
              <a:rPr lang="en-US" sz="1600" dirty="0"/>
              <a:t>use a different portion of the readout than is used for the resolution measurements to remain </a:t>
            </a:r>
            <a:r>
              <a:rPr lang="en-US" sz="1600" dirty="0" smtClean="0"/>
              <a:t>unbiased.  </a:t>
            </a:r>
            <a:r>
              <a:rPr lang="en-US" sz="1600" dirty="0"/>
              <a:t>However, using the same portion of the readout from the beam test results for both the resolution measurement and to generate an error function, though biased, certainly gives some indication of what a universal error function determined from the beam test data would look like.  This was done, and the results using the beam test generated error function give </a:t>
            </a:r>
            <a:r>
              <a:rPr lang="en-US" sz="1600" dirty="0" smtClean="0"/>
              <a:t>noticeably better </a:t>
            </a:r>
            <a:r>
              <a:rPr lang="en-US" sz="1600" dirty="0"/>
              <a:t>results than using the lab correction function  - something like 65microns (which can be improved, I believe) Vs 85microns at zero deg.  The magnitude of the correction applied by the lab error function is of the order 150microns (mostly because the prominent vertical columns average to zero when doing a </a:t>
            </a:r>
            <a:r>
              <a:rPr lang="en-US" sz="1600" dirty="0" err="1"/>
              <a:t>Tprofile</a:t>
            </a:r>
            <a:r>
              <a:rPr lang="en-US" sz="1600" dirty="0"/>
              <a:t> </a:t>
            </a:r>
            <a:r>
              <a:rPr lang="en-US" sz="1600" dirty="0" err="1"/>
              <a:t>histo</a:t>
            </a:r>
            <a:r>
              <a:rPr lang="en-US" sz="1600" dirty="0"/>
              <a:t>), but is likely two to three times this using a beam test generated error function (which has no vertical columns), implying that the latter would have a more substantial impact.   </a:t>
            </a:r>
          </a:p>
        </p:txBody>
      </p:sp>
    </p:spTree>
    <p:extLst>
      <p:ext uri="{BB962C8B-B14F-4D97-AF65-F5344CB8AC3E}">
        <p14:creationId xmlns:p14="http://schemas.microsoft.com/office/powerpoint/2010/main" val="2751147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0515600" cy="593386"/>
          </a:xfrm>
        </p:spPr>
        <p:txBody>
          <a:bodyPr>
            <a:normAutofit fontScale="90000"/>
          </a:bodyPr>
          <a:lstStyle/>
          <a:p>
            <a:r>
              <a:rPr lang="en-US" dirty="0" smtClean="0"/>
              <a:t>Conclusions/Summary</a:t>
            </a:r>
            <a:endParaRPr lang="en-US" dirty="0"/>
          </a:p>
        </p:txBody>
      </p:sp>
      <p:sp>
        <p:nvSpPr>
          <p:cNvPr id="3" name="TextBox 2"/>
          <p:cNvSpPr txBox="1"/>
          <p:nvPr/>
        </p:nvSpPr>
        <p:spPr>
          <a:xfrm>
            <a:off x="285750" y="1145837"/>
            <a:ext cx="10896600" cy="4401205"/>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For charge footprints much smaller than the pitch of the readout, there will be zero charge sharing and the cluster size will be strongly peaked at N=1.  The centroid will then  be very strongly peaked at the center of the effective pad area, and the resulting DNL will consist of a series of discrete delta functions, which makes such a chevron design not very useful.  The resulting resolution will then be determined simply by the effective pad area divided by </a:t>
            </a:r>
            <a:r>
              <a:rPr lang="en-US" sz="1400" dirty="0" err="1" smtClean="0"/>
              <a:t>sqrt</a:t>
            </a:r>
            <a:r>
              <a:rPr lang="en-US" sz="1400" dirty="0" smtClean="0"/>
              <a:t>(12). </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smtClean="0"/>
              <a:t>For charge footprints of the order of the size of the pad pitch, the centroid will peak at both the pad edge and pad center, however will also gain the flexibility to move away from these focus points, the larger the footprint gets . For instance,  we clearly see a smaller slope (</a:t>
            </a:r>
            <a:r>
              <a:rPr lang="en-US" sz="1400" dirty="0" err="1" smtClean="0"/>
              <a:t>ie</a:t>
            </a:r>
            <a:r>
              <a:rPr lang="en-US" sz="1400" dirty="0" smtClean="0"/>
              <a:t>, movement) for the 1 pad </a:t>
            </a:r>
            <a:r>
              <a:rPr lang="en-US" sz="1400" dirty="0"/>
              <a:t>hits </a:t>
            </a:r>
            <a:r>
              <a:rPr lang="en-US" sz="1400" dirty="0" smtClean="0"/>
              <a:t>(near pad center) than the 2 pad hits (near pad edge) in the error function plots on the bottom left plot of slide 11.  </a:t>
            </a:r>
            <a:r>
              <a:rPr lang="en-US" sz="1400" dirty="0"/>
              <a:t>I</a:t>
            </a:r>
            <a:r>
              <a:rPr lang="en-US" sz="1400" dirty="0" smtClean="0"/>
              <a:t>t seems the factors that decides whether an event has an effective cluster size of 1 or two depends on both the particular size of the footprint, and on the hit position (near pad center or pad edge).  For example, the 0deg. charge footprint turns into a 1 or 2 pad hit, depending on the hit position, whereas for the 5deg. footprint, just about all hit positions seem to result in two pad hits.  In both cases, though, we’ve shown that the DNL error is linearly related to the displacement of the hit position from the either the center of the pad or the nominal pad edge.  </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smtClean="0"/>
              <a:t>For charge footprints considerably larger than the pad pitch (or effective pad area), the resulting DNL will somewhat mimic the two fundamental cases of 1pad and 2pad effective hits in that 3pad effective hits will be similar in behavior to 1pad effective hits (but 3pad hits are special since the resolution gets considerably better than a 1 pad hit), 4pad hits will be similar to 2 pad hits and so on… However, for these larger footprints, the centroid becomes very sensitive to the charge uniformity across each pad, where the resulting variation in the centroid for the same footprint can potentially grow rapidly and deteriorate the correspondence between residual and hit position (see the results for 45 deg. On side 8)  Also, the magnitude of the DNL correction becomes very large.  Taken together, DNL error functions for such relatively large charge footprints have little value.  </a:t>
            </a:r>
          </a:p>
        </p:txBody>
      </p:sp>
    </p:spTree>
    <p:extLst>
      <p:ext uri="{BB962C8B-B14F-4D97-AF65-F5344CB8AC3E}">
        <p14:creationId xmlns:p14="http://schemas.microsoft.com/office/powerpoint/2010/main" val="1803696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dirty="0" smtClean="0"/>
              <a:t>Continued…</a:t>
            </a:r>
            <a:endParaRPr lang="en-US" dirty="0"/>
          </a:p>
        </p:txBody>
      </p:sp>
      <p:sp>
        <p:nvSpPr>
          <p:cNvPr id="3" name="Rectangle 2"/>
          <p:cNvSpPr/>
          <p:nvPr/>
        </p:nvSpPr>
        <p:spPr>
          <a:xfrm>
            <a:off x="114300" y="1030288"/>
            <a:ext cx="11639550" cy="5693866"/>
          </a:xfrm>
          <a:prstGeom prst="rect">
            <a:avLst/>
          </a:prstGeom>
        </p:spPr>
        <p:txBody>
          <a:bodyPr wrap="square">
            <a:spAutoFit/>
          </a:bodyPr>
          <a:lstStyle/>
          <a:p>
            <a:pPr marL="285750" indent="-285750">
              <a:buFont typeface="Arial" panose="020B0604020202020204" pitchFamily="34" charset="0"/>
              <a:buChar char="•"/>
            </a:pPr>
            <a:r>
              <a:rPr lang="en-US" sz="1400" dirty="0"/>
              <a:t>For the reasons stated above, the best results are gotten when the size of the charge footprint is on par with the size of the pad readout (</a:t>
            </a:r>
            <a:r>
              <a:rPr lang="en-US" sz="1400" dirty="0" smtClean="0"/>
              <a:t>good/proportional </a:t>
            </a:r>
            <a:r>
              <a:rPr lang="en-US" sz="1400" dirty="0"/>
              <a:t>charge sharing with little variation in charge uniformity) , which explains why the centroid resolution is best at small angles and poor at larger angles.  Furthermore, it is likely (although it’s not proven here) that the chevron structure, enhances the requisite charge sharing while maintaining roughly the same level of charge uniformity over each </a:t>
            </a:r>
            <a:r>
              <a:rPr lang="en-US" sz="1400" dirty="0" smtClean="0"/>
              <a:t>pad (for charge footprints corresponding to smaller angles), </a:t>
            </a:r>
            <a:r>
              <a:rPr lang="en-US" sz="1400" dirty="0"/>
              <a:t>compared to straight strips.  The chevron structure achieves this by allowing the pad width (3mm) to be larger than the pad spacing (2mm).  Perhaps it is possible to explore and optimize the corresponding level of pad overlap (0.5mm), and zigzag period (1mm) to further enhance the charge sharing to improve the resolution.  </a:t>
            </a:r>
            <a:endParaRPr lang="en-US" sz="1400" dirty="0" smtClean="0"/>
          </a:p>
          <a:p>
            <a:pPr marL="742950" lvl="1" indent="-285750">
              <a:buFont typeface="Arial" panose="020B0604020202020204" pitchFamily="34" charset="0"/>
              <a:buChar char="•"/>
            </a:pPr>
            <a:r>
              <a:rPr lang="en-US" sz="1400" dirty="0" smtClean="0"/>
              <a:t>By the way, it can be that the charge distr. for each time slice for larger angled tracks can be treated more or less independently (once the influence of the pulse tails is removed), where the resulting charge footprint at each time slice is small (similar to 0deg.) and on par with the chevron pattern.</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Ultimately, the design of the chevron pattern should be driven by the size of the expected charge</a:t>
            </a:r>
          </a:p>
          <a:p>
            <a:r>
              <a:rPr lang="en-US" sz="1400" dirty="0" smtClean="0"/>
              <a:t>        footprint for each time slice, where there is significant charge sharing, and </a:t>
            </a:r>
            <a:r>
              <a:rPr lang="en-US" sz="1400" i="1" dirty="0" smtClean="0"/>
              <a:t>effective</a:t>
            </a:r>
            <a:r>
              <a:rPr lang="en-US" sz="1400" dirty="0" smtClean="0"/>
              <a:t> 1 pad hits, and </a:t>
            </a:r>
          </a:p>
          <a:p>
            <a:r>
              <a:rPr lang="en-US" sz="1400" dirty="0"/>
              <a:t> </a:t>
            </a:r>
            <a:r>
              <a:rPr lang="en-US" sz="1400" dirty="0" smtClean="0"/>
              <a:t>       cluster sizes above ~4 hit pads should be avoided.  (The reason for the latter is to avoid situations</a:t>
            </a:r>
          </a:p>
          <a:p>
            <a:r>
              <a:rPr lang="en-US" sz="1400" dirty="0"/>
              <a:t> </a:t>
            </a:r>
            <a:r>
              <a:rPr lang="en-US" sz="1400" dirty="0" smtClean="0"/>
              <a:t>       where non-uniformities in the charge deposit heavily influence the centroid determination.)</a:t>
            </a:r>
          </a:p>
          <a:p>
            <a:pPr marL="285750" indent="-285750">
              <a:buFont typeface="Arial" panose="020B0604020202020204" pitchFamily="34" charset="0"/>
              <a:buChar char="•"/>
            </a:pPr>
            <a:r>
              <a:rPr lang="en-US" sz="1400" dirty="0" smtClean="0"/>
              <a:t>In the present design of the BNL chevron pattern, the area of the central region is quite large so that </a:t>
            </a:r>
          </a:p>
          <a:p>
            <a:r>
              <a:rPr lang="en-US" sz="1400" dirty="0"/>
              <a:t> </a:t>
            </a:r>
            <a:r>
              <a:rPr lang="en-US" sz="1400" dirty="0" smtClean="0"/>
              <a:t>       there is a rather large possibility for single pad hits.  Together with hits near the tips of the chevron </a:t>
            </a:r>
          </a:p>
          <a:p>
            <a:r>
              <a:rPr lang="en-US" sz="1400" dirty="0" smtClean="0"/>
              <a:t>        pattern (near pad edge),  makes this design a 1 and 2 pad hit type board.   Ideally, the central region </a:t>
            </a:r>
          </a:p>
          <a:p>
            <a:r>
              <a:rPr lang="en-US" sz="1400" dirty="0"/>
              <a:t> </a:t>
            </a:r>
            <a:r>
              <a:rPr lang="en-US" sz="1400" dirty="0" smtClean="0"/>
              <a:t>       (where only 1 pad occupies the area) should be kept as small as possible.  This would mean moving </a:t>
            </a:r>
          </a:p>
          <a:p>
            <a:r>
              <a:rPr lang="en-US" sz="1400" dirty="0"/>
              <a:t> </a:t>
            </a:r>
            <a:r>
              <a:rPr lang="en-US" sz="1400" dirty="0" smtClean="0"/>
              <a:t>       away from a 1&amp;2 pad hit design, to a 2&amp;3 pad hit design (See Alexander </a:t>
            </a:r>
            <a:r>
              <a:rPr lang="en-US" sz="1400" dirty="0" err="1" smtClean="0"/>
              <a:t>Kiselev’s</a:t>
            </a:r>
            <a:r>
              <a:rPr lang="en-US" sz="1400" dirty="0" smtClean="0"/>
              <a:t> presentation).</a:t>
            </a:r>
          </a:p>
          <a:p>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The </a:t>
            </a:r>
            <a:r>
              <a:rPr lang="en-US" sz="1400" dirty="0"/>
              <a:t>vast majority of hit pads of every event for all the data sets studied here are saturated.  This undoubtedly has a big impact on the results and conclusions drawn here, however, I speculate that these results at least give us an idea of how unsaturated data would behave if we had it to study.  After all, 100% saturation would constrain the centroid values to equaling only discrete multiples of ½ the pad pitch, or 1mm.  If this were the case, one may account for some slight variations around N*1mm due to pedestal fluctuations, however this level of variation doesn’t come close to accounting for the continuous (albeit somewhat discrete) spread in centroid values observed in the data.  </a:t>
            </a:r>
          </a:p>
        </p:txBody>
      </p:sp>
      <p:grpSp>
        <p:nvGrpSpPr>
          <p:cNvPr id="13" name="Group 12"/>
          <p:cNvGrpSpPr/>
          <p:nvPr/>
        </p:nvGrpSpPr>
        <p:grpSpPr>
          <a:xfrm>
            <a:off x="7371477" y="2945923"/>
            <a:ext cx="4496673" cy="2443084"/>
            <a:chOff x="7409577" y="3126898"/>
            <a:chExt cx="4496673" cy="2443084"/>
          </a:xfrm>
        </p:grpSpPr>
        <p:pic>
          <p:nvPicPr>
            <p:cNvPr id="4" name="Picture 3"/>
            <p:cNvPicPr>
              <a:picLocks noChangeAspect="1"/>
            </p:cNvPicPr>
            <p:nvPr/>
          </p:nvPicPr>
          <p:blipFill rotWithShape="1">
            <a:blip r:embed="rId2"/>
            <a:srcRect r="43663"/>
            <a:stretch/>
          </p:blipFill>
          <p:spPr>
            <a:xfrm>
              <a:off x="8480354" y="3448049"/>
              <a:ext cx="3187334" cy="1806615"/>
            </a:xfrm>
            <a:prstGeom prst="rect">
              <a:avLst/>
            </a:prstGeom>
          </p:spPr>
        </p:pic>
        <p:sp>
          <p:nvSpPr>
            <p:cNvPr id="5" name="Rectangle 4"/>
            <p:cNvSpPr/>
            <p:nvPr/>
          </p:nvSpPr>
          <p:spPr>
            <a:xfrm>
              <a:off x="8248650" y="3695699"/>
              <a:ext cx="3638550" cy="542926"/>
            </a:xfrm>
            <a:prstGeom prst="rect">
              <a:avLst/>
            </a:prstGeom>
            <a:solidFill>
              <a:srgbClr val="FF000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267700" y="4914900"/>
              <a:ext cx="3638550" cy="285750"/>
            </a:xfrm>
            <a:prstGeom prst="rect">
              <a:avLst/>
            </a:prstGeom>
            <a:solidFill>
              <a:srgbClr val="0070C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715250" y="3126898"/>
              <a:ext cx="1664430" cy="369332"/>
            </a:xfrm>
            <a:prstGeom prst="rect">
              <a:avLst/>
            </a:prstGeom>
            <a:noFill/>
          </p:spPr>
          <p:txBody>
            <a:bodyPr wrap="none" rtlCol="0">
              <a:spAutoFit/>
            </a:bodyPr>
            <a:lstStyle/>
            <a:p>
              <a:r>
                <a:rPr lang="en-US" dirty="0" smtClean="0">
                  <a:solidFill>
                    <a:srgbClr val="FF0000"/>
                  </a:solidFill>
                </a:rPr>
                <a:t>1 pad hit region</a:t>
              </a:r>
              <a:endParaRPr lang="en-US" dirty="0">
                <a:solidFill>
                  <a:srgbClr val="FF0000"/>
                </a:solidFill>
              </a:endParaRPr>
            </a:p>
          </p:txBody>
        </p:sp>
        <p:sp>
          <p:nvSpPr>
            <p:cNvPr id="8" name="TextBox 7"/>
            <p:cNvSpPr txBox="1"/>
            <p:nvPr/>
          </p:nvSpPr>
          <p:spPr>
            <a:xfrm>
              <a:off x="7409577" y="5200650"/>
              <a:ext cx="1664430" cy="369332"/>
            </a:xfrm>
            <a:prstGeom prst="rect">
              <a:avLst/>
            </a:prstGeom>
            <a:noFill/>
          </p:spPr>
          <p:txBody>
            <a:bodyPr wrap="none" rtlCol="0">
              <a:spAutoFit/>
            </a:bodyPr>
            <a:lstStyle/>
            <a:p>
              <a:r>
                <a:rPr lang="en-US" dirty="0">
                  <a:solidFill>
                    <a:schemeClr val="accent1">
                      <a:lumMod val="75000"/>
                    </a:schemeClr>
                  </a:solidFill>
                </a:rPr>
                <a:t>2</a:t>
              </a:r>
              <a:r>
                <a:rPr lang="en-US" dirty="0" smtClean="0">
                  <a:solidFill>
                    <a:schemeClr val="accent1">
                      <a:lumMod val="75000"/>
                    </a:schemeClr>
                  </a:solidFill>
                </a:rPr>
                <a:t> pad hit region</a:t>
              </a:r>
              <a:endParaRPr lang="en-US" dirty="0">
                <a:solidFill>
                  <a:schemeClr val="accent1">
                    <a:lumMod val="75000"/>
                  </a:schemeClr>
                </a:solidFill>
              </a:endParaRPr>
            </a:p>
          </p:txBody>
        </p:sp>
        <p:cxnSp>
          <p:nvCxnSpPr>
            <p:cNvPr id="10" name="Straight Arrow Connector 9"/>
            <p:cNvCxnSpPr/>
            <p:nvPr/>
          </p:nvCxnSpPr>
          <p:spPr>
            <a:xfrm>
              <a:off x="8077200" y="3496230"/>
              <a:ext cx="164592" cy="1994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862670" y="5057775"/>
              <a:ext cx="366930" cy="196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87446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403"/>
            <a:ext cx="10515600" cy="761353"/>
          </a:xfrm>
        </p:spPr>
        <p:txBody>
          <a:bodyPr/>
          <a:lstStyle/>
          <a:p>
            <a:r>
              <a:rPr lang="en-US" dirty="0"/>
              <a:t>Origin of DNL for Chevrons</a:t>
            </a:r>
          </a:p>
        </p:txBody>
      </p:sp>
      <p:sp>
        <p:nvSpPr>
          <p:cNvPr id="48" name="Rectangle 47"/>
          <p:cNvSpPr/>
          <p:nvPr/>
        </p:nvSpPr>
        <p:spPr>
          <a:xfrm>
            <a:off x="659667" y="4296854"/>
            <a:ext cx="11025030" cy="2246769"/>
          </a:xfrm>
          <a:prstGeom prst="rect">
            <a:avLst/>
          </a:prstGeom>
        </p:spPr>
        <p:txBody>
          <a:bodyPr wrap="square">
            <a:spAutoFit/>
          </a:bodyPr>
          <a:lstStyle/>
          <a:p>
            <a:pPr marL="285750" indent="-285750">
              <a:buFont typeface="Arial" panose="020B0604020202020204" pitchFamily="34" charset="0"/>
              <a:buChar char="•"/>
            </a:pPr>
            <a:r>
              <a:rPr lang="en-US" sz="1400" dirty="0" smtClean="0"/>
              <a:t>DNL arises from the fact that there is an offset between the calculated centroid and the true hit position. In our case, we assume the centroid is linearly proportional to the charge on the pads, but depending on how the charge actually couples to the pads, this may not be so, in particular for a somewhat complicated structure like a chevron.  </a:t>
            </a:r>
          </a:p>
          <a:p>
            <a:pPr marL="285750" indent="-285750">
              <a:buFont typeface="Arial" panose="020B0604020202020204" pitchFamily="34" charset="0"/>
              <a:buChar char="•"/>
            </a:pPr>
            <a:r>
              <a:rPr lang="en-US" sz="1400" dirty="0" smtClean="0"/>
              <a:t>For the FNAL chevron beam test data, the charge footprints at smaller angles are of the order of the size of the pad spacing (or effective pad area), and the charge has a tendency for being distributed more or less equally between two pads or symmetrically around 1 pad. The calculated centroid then is either peaked at a position between the center of adjacent pads, (</a:t>
            </a:r>
            <a:r>
              <a:rPr lang="en-US" sz="1400" dirty="0" err="1" smtClean="0"/>
              <a:t>ie</a:t>
            </a:r>
            <a:r>
              <a:rPr lang="en-US" sz="1400" dirty="0" smtClean="0"/>
              <a:t>, at the nominal pad edge), or at the pad center.  </a:t>
            </a:r>
          </a:p>
          <a:p>
            <a:pPr marL="285750" indent="-285750">
              <a:buFont typeface="Arial" panose="020B0604020202020204" pitchFamily="34" charset="0"/>
              <a:buChar char="•"/>
            </a:pPr>
            <a:r>
              <a:rPr lang="en-US" sz="1400" dirty="0" smtClean="0"/>
              <a:t>As shown in the following slides, this tendency for the centroid to peak at the pad center and at the pad edge </a:t>
            </a:r>
            <a:r>
              <a:rPr lang="en-US" sz="1400" dirty="0" smtClean="0"/>
              <a:t>is </a:t>
            </a:r>
            <a:r>
              <a:rPr lang="en-US" sz="1400" dirty="0" smtClean="0"/>
              <a:t>why there is a differential non-linearity (DNL) present in our data.  That is, the charge seems to couple stronger (or spread more) than it should to adjacent pads, so that the calculated centroid is pulled too much towards the peripheral </a:t>
            </a:r>
            <a:r>
              <a:rPr lang="en-US" sz="1400" dirty="0" smtClean="0"/>
              <a:t>pads </a:t>
            </a:r>
            <a:r>
              <a:rPr lang="en-US" sz="1400" dirty="0" smtClean="0">
                <a:solidFill>
                  <a:srgbClr val="FF0000"/>
                </a:solidFill>
              </a:rPr>
              <a:t>(mostly due to saturation)</a:t>
            </a:r>
            <a:r>
              <a:rPr lang="en-US" sz="1400" dirty="0" smtClean="0"/>
              <a:t>.</a:t>
            </a:r>
            <a:endParaRPr lang="en-US" sz="1400" dirty="0" smtClean="0"/>
          </a:p>
          <a:p>
            <a:pPr marL="285750" indent="-285750">
              <a:buFont typeface="Arial" panose="020B0604020202020204" pitchFamily="34" charset="0"/>
              <a:buChar char="•"/>
            </a:pPr>
            <a:r>
              <a:rPr lang="en-US" sz="1400" dirty="0" smtClean="0"/>
              <a:t>Also, there is a simple observed relationship that describes how much the centroid overestimates the actual hit position.</a:t>
            </a:r>
            <a:endParaRPr lang="en-US" sz="1400" dirty="0"/>
          </a:p>
        </p:txBody>
      </p:sp>
      <p:sp>
        <p:nvSpPr>
          <p:cNvPr id="67" name="TextBox 66"/>
          <p:cNvSpPr txBox="1"/>
          <p:nvPr/>
        </p:nvSpPr>
        <p:spPr>
          <a:xfrm>
            <a:off x="70090" y="737300"/>
            <a:ext cx="1951112" cy="369332"/>
          </a:xfrm>
          <a:prstGeom prst="rect">
            <a:avLst/>
          </a:prstGeom>
          <a:noFill/>
        </p:spPr>
        <p:txBody>
          <a:bodyPr wrap="none" rtlCol="0">
            <a:spAutoFit/>
          </a:bodyPr>
          <a:lstStyle/>
          <a:p>
            <a:r>
              <a:rPr lang="en-US" b="1" u="sng" dirty="0" smtClean="0"/>
              <a:t>Example: 2 Pad hit</a:t>
            </a:r>
            <a:endParaRPr lang="en-US" b="1" u="sng" dirty="0"/>
          </a:p>
        </p:txBody>
      </p:sp>
      <p:grpSp>
        <p:nvGrpSpPr>
          <p:cNvPr id="104" name="Group 103"/>
          <p:cNvGrpSpPr/>
          <p:nvPr/>
        </p:nvGrpSpPr>
        <p:grpSpPr>
          <a:xfrm>
            <a:off x="5476491" y="836179"/>
            <a:ext cx="6715072" cy="2503200"/>
            <a:chOff x="5473399" y="793099"/>
            <a:chExt cx="6715072" cy="2503200"/>
          </a:xfrm>
        </p:grpSpPr>
        <p:sp>
          <p:nvSpPr>
            <p:cNvPr id="13" name="TextBox 12"/>
            <p:cNvSpPr txBox="1"/>
            <p:nvPr/>
          </p:nvSpPr>
          <p:spPr>
            <a:xfrm rot="16200000">
              <a:off x="4473157" y="1988280"/>
              <a:ext cx="2308261" cy="307777"/>
            </a:xfrm>
            <a:prstGeom prst="rect">
              <a:avLst/>
            </a:prstGeom>
            <a:noFill/>
          </p:spPr>
          <p:txBody>
            <a:bodyPr wrap="none" rtlCol="0">
              <a:spAutoFit/>
            </a:bodyPr>
            <a:lstStyle/>
            <a:p>
              <a:r>
                <a:rPr lang="en-US" sz="1400" b="1" dirty="0"/>
                <a:t>d</a:t>
              </a:r>
              <a:r>
                <a:rPr lang="en-US" sz="1400" b="1" dirty="0" smtClean="0"/>
                <a:t>x = differential nonlinearity</a:t>
              </a:r>
              <a:endParaRPr lang="en-US" sz="1400" b="1" dirty="0"/>
            </a:p>
          </p:txBody>
        </p:sp>
        <p:sp>
          <p:nvSpPr>
            <p:cNvPr id="10" name="TextBox 9"/>
            <p:cNvSpPr txBox="1"/>
            <p:nvPr/>
          </p:nvSpPr>
          <p:spPr>
            <a:xfrm>
              <a:off x="5745062" y="2217645"/>
              <a:ext cx="1745991" cy="307777"/>
            </a:xfrm>
            <a:prstGeom prst="rect">
              <a:avLst/>
            </a:prstGeom>
            <a:noFill/>
          </p:spPr>
          <p:txBody>
            <a:bodyPr wrap="none" rtlCol="0">
              <a:spAutoFit/>
            </a:bodyPr>
            <a:lstStyle/>
            <a:p>
              <a:r>
                <a:rPr lang="en-US" sz="1400" b="1" dirty="0" smtClean="0">
                  <a:solidFill>
                    <a:srgbClr val="C00000"/>
                  </a:solidFill>
                </a:rPr>
                <a:t>Actual position of hit</a:t>
              </a:r>
              <a:endParaRPr lang="en-US" sz="1400" b="1" dirty="0">
                <a:solidFill>
                  <a:srgbClr val="C00000"/>
                </a:solidFill>
              </a:endParaRPr>
            </a:p>
          </p:txBody>
        </p:sp>
        <p:pic>
          <p:nvPicPr>
            <p:cNvPr id="3" name="Picture 2"/>
            <p:cNvPicPr>
              <a:picLocks noChangeAspect="1"/>
            </p:cNvPicPr>
            <p:nvPr/>
          </p:nvPicPr>
          <p:blipFill rotWithShape="1">
            <a:blip r:embed="rId2"/>
            <a:srcRect r="43663"/>
            <a:stretch/>
          </p:blipFill>
          <p:spPr>
            <a:xfrm>
              <a:off x="7979983" y="863259"/>
              <a:ext cx="4208488" cy="2385416"/>
            </a:xfrm>
            <a:prstGeom prst="rect">
              <a:avLst/>
            </a:prstGeom>
          </p:spPr>
        </p:pic>
        <p:sp>
          <p:nvSpPr>
            <p:cNvPr id="5" name="Rectangle 4"/>
            <p:cNvSpPr/>
            <p:nvPr/>
          </p:nvSpPr>
          <p:spPr>
            <a:xfrm>
              <a:off x="6539069" y="863259"/>
              <a:ext cx="1476778" cy="2385416"/>
            </a:xfrm>
            <a:prstGeom prst="rect">
              <a:avLst/>
            </a:prstGeom>
            <a:solidFill>
              <a:schemeClr val="accent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8408434" y="2026821"/>
              <a:ext cx="468537" cy="471631"/>
            </a:xfrm>
            <a:prstGeom prst="ellipse">
              <a:avLst/>
            </a:prstGeom>
            <a:gradFill flip="none" rotWithShape="1">
              <a:gsLst>
                <a:gs pos="16000">
                  <a:schemeClr val="accent2">
                    <a:lumMod val="52000"/>
                  </a:schemeClr>
                </a:gs>
                <a:gs pos="48000">
                  <a:schemeClr val="accent2">
                    <a:lumMod val="97000"/>
                    <a:lumOff val="3000"/>
                  </a:schemeClr>
                </a:gs>
                <a:gs pos="100000">
                  <a:schemeClr val="accent2">
                    <a:lumMod val="60000"/>
                    <a:lumOff val="4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403497" y="2305131"/>
              <a:ext cx="715099" cy="369332"/>
            </a:xfrm>
            <a:prstGeom prst="rect">
              <a:avLst/>
            </a:prstGeom>
            <a:noFill/>
          </p:spPr>
          <p:txBody>
            <a:bodyPr wrap="none" rtlCol="0">
              <a:spAutoFit/>
            </a:bodyPr>
            <a:lstStyle/>
            <a:p>
              <a:r>
                <a:rPr lang="en-US" dirty="0" smtClean="0"/>
                <a:t>0mm</a:t>
              </a:r>
              <a:endParaRPr lang="en-US" dirty="0"/>
            </a:p>
          </p:txBody>
        </p:sp>
        <p:sp>
          <p:nvSpPr>
            <p:cNvPr id="9" name="TextBox 8"/>
            <p:cNvSpPr txBox="1"/>
            <p:nvPr/>
          </p:nvSpPr>
          <p:spPr>
            <a:xfrm>
              <a:off x="7403497" y="1320518"/>
              <a:ext cx="715099" cy="369332"/>
            </a:xfrm>
            <a:prstGeom prst="rect">
              <a:avLst/>
            </a:prstGeom>
            <a:noFill/>
          </p:spPr>
          <p:txBody>
            <a:bodyPr wrap="none" rtlCol="0">
              <a:spAutoFit/>
            </a:bodyPr>
            <a:lstStyle/>
            <a:p>
              <a:r>
                <a:rPr lang="en-US" dirty="0"/>
                <a:t>2</a:t>
              </a:r>
              <a:r>
                <a:rPr lang="en-US" dirty="0" smtClean="0"/>
                <a:t>mm</a:t>
              </a:r>
              <a:endParaRPr lang="en-US" dirty="0"/>
            </a:p>
          </p:txBody>
        </p:sp>
        <p:sp>
          <p:nvSpPr>
            <p:cNvPr id="11" name="TextBox 10"/>
            <p:cNvSpPr txBox="1"/>
            <p:nvPr/>
          </p:nvSpPr>
          <p:spPr>
            <a:xfrm>
              <a:off x="6512597" y="793099"/>
              <a:ext cx="1493858" cy="646331"/>
            </a:xfrm>
            <a:prstGeom prst="rect">
              <a:avLst/>
            </a:prstGeom>
            <a:noFill/>
          </p:spPr>
          <p:txBody>
            <a:bodyPr wrap="square" rtlCol="0">
              <a:spAutoFit/>
            </a:bodyPr>
            <a:lstStyle/>
            <a:p>
              <a:pPr algn="ctr"/>
              <a:r>
                <a:rPr lang="en-US" sz="1200" b="1" dirty="0" smtClean="0"/>
                <a:t>Nominal pad position centered on pad</a:t>
              </a:r>
              <a:endParaRPr lang="en-US" sz="1200" b="1" dirty="0"/>
            </a:p>
          </p:txBody>
        </p:sp>
        <p:sp>
          <p:nvSpPr>
            <p:cNvPr id="12" name="TextBox 11"/>
            <p:cNvSpPr txBox="1"/>
            <p:nvPr/>
          </p:nvSpPr>
          <p:spPr>
            <a:xfrm>
              <a:off x="5764756" y="1834392"/>
              <a:ext cx="3087257" cy="307777"/>
            </a:xfrm>
            <a:prstGeom prst="rect">
              <a:avLst/>
            </a:prstGeom>
            <a:noFill/>
          </p:spPr>
          <p:txBody>
            <a:bodyPr wrap="square" rtlCol="0">
              <a:spAutoFit/>
            </a:bodyPr>
            <a:lstStyle/>
            <a:p>
              <a:r>
                <a:rPr lang="en-US" sz="1400" b="1" dirty="0" smtClean="0">
                  <a:solidFill>
                    <a:schemeClr val="accent1">
                      <a:lumMod val="75000"/>
                    </a:schemeClr>
                  </a:solidFill>
                </a:rPr>
                <a:t>Calculated centroid</a:t>
              </a:r>
            </a:p>
          </p:txBody>
        </p:sp>
        <p:cxnSp>
          <p:nvCxnSpPr>
            <p:cNvPr id="14" name="Straight Arrow Connector 13"/>
            <p:cNvCxnSpPr/>
            <p:nvPr/>
          </p:nvCxnSpPr>
          <p:spPr>
            <a:xfrm>
              <a:off x="5764756" y="2106219"/>
              <a:ext cx="0" cy="16348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0392888" y="1589323"/>
              <a:ext cx="0" cy="861137"/>
            </a:xfrm>
            <a:prstGeom prst="straightConnector1">
              <a:avLst/>
            </a:prstGeom>
            <a:ln w="28575">
              <a:solidFill>
                <a:srgbClr val="00B05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9968050" y="3086571"/>
              <a:ext cx="431404" cy="0"/>
            </a:xfrm>
            <a:prstGeom prst="straightConnector1">
              <a:avLst/>
            </a:prstGeom>
            <a:ln w="28575">
              <a:solidFill>
                <a:srgbClr val="00B05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809485" y="2131996"/>
              <a:ext cx="2776521"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5797278" y="2246523"/>
              <a:ext cx="2794317" cy="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958704" y="1525935"/>
              <a:ext cx="4215319" cy="0"/>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958704" y="2506141"/>
              <a:ext cx="4198566" cy="0"/>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403497" y="1812824"/>
              <a:ext cx="670376" cy="369332"/>
            </a:xfrm>
            <a:prstGeom prst="rect">
              <a:avLst/>
            </a:prstGeom>
            <a:noFill/>
          </p:spPr>
          <p:txBody>
            <a:bodyPr wrap="none" rtlCol="0">
              <a:spAutoFit/>
            </a:bodyPr>
            <a:lstStyle/>
            <a:p>
              <a:r>
                <a:rPr lang="en-US" dirty="0"/>
                <a:t>1</a:t>
              </a:r>
              <a:r>
                <a:rPr lang="en-US" dirty="0" smtClean="0"/>
                <a:t>mm</a:t>
              </a:r>
              <a:endParaRPr lang="en-US" dirty="0"/>
            </a:p>
          </p:txBody>
        </p:sp>
        <p:sp>
          <p:nvSpPr>
            <p:cNvPr id="41" name="TextBox 40"/>
            <p:cNvSpPr txBox="1"/>
            <p:nvPr/>
          </p:nvSpPr>
          <p:spPr>
            <a:xfrm>
              <a:off x="9456761" y="2715732"/>
              <a:ext cx="1281441" cy="307777"/>
            </a:xfrm>
            <a:prstGeom prst="rect">
              <a:avLst/>
            </a:prstGeom>
            <a:solidFill>
              <a:schemeClr val="accent4">
                <a:lumMod val="60000"/>
                <a:lumOff val="40000"/>
                <a:alpha val="68000"/>
              </a:schemeClr>
            </a:solidFill>
          </p:spPr>
          <p:txBody>
            <a:bodyPr wrap="none" rtlCol="0">
              <a:spAutoFit/>
            </a:bodyPr>
            <a:lstStyle/>
            <a:p>
              <a:r>
                <a:rPr lang="en-US" sz="1400" b="1" dirty="0" smtClean="0">
                  <a:solidFill>
                    <a:srgbClr val="00B050"/>
                  </a:solidFill>
                </a:rPr>
                <a:t>Period: 0.5mm</a:t>
              </a:r>
              <a:endParaRPr lang="en-US" sz="1400" b="1" dirty="0">
                <a:solidFill>
                  <a:srgbClr val="00B050"/>
                </a:solidFill>
              </a:endParaRPr>
            </a:p>
          </p:txBody>
        </p:sp>
        <p:cxnSp>
          <p:nvCxnSpPr>
            <p:cNvPr id="43" name="Straight Arrow Connector 42"/>
            <p:cNvCxnSpPr/>
            <p:nvPr/>
          </p:nvCxnSpPr>
          <p:spPr>
            <a:xfrm>
              <a:off x="11220407" y="1865997"/>
              <a:ext cx="0" cy="1280285"/>
            </a:xfrm>
            <a:prstGeom prst="straightConnector1">
              <a:avLst/>
            </a:prstGeom>
            <a:ln w="28575">
              <a:solidFill>
                <a:srgbClr val="00B05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16200000">
              <a:off x="9583747" y="1878077"/>
              <a:ext cx="1169744" cy="307777"/>
            </a:xfrm>
            <a:prstGeom prst="rect">
              <a:avLst/>
            </a:prstGeom>
            <a:solidFill>
              <a:schemeClr val="accent4">
                <a:lumMod val="60000"/>
                <a:lumOff val="40000"/>
                <a:alpha val="73000"/>
              </a:schemeClr>
            </a:solidFill>
          </p:spPr>
          <p:txBody>
            <a:bodyPr wrap="none" rtlCol="0">
              <a:spAutoFit/>
            </a:bodyPr>
            <a:lstStyle/>
            <a:p>
              <a:r>
                <a:rPr lang="en-US" sz="1400" b="1" dirty="0" smtClean="0">
                  <a:solidFill>
                    <a:srgbClr val="00B050"/>
                  </a:solidFill>
                </a:rPr>
                <a:t>Pitch: 2.0mm</a:t>
              </a:r>
              <a:endParaRPr lang="en-US" sz="1400" b="1" dirty="0">
                <a:solidFill>
                  <a:srgbClr val="00B050"/>
                </a:solidFill>
              </a:endParaRPr>
            </a:p>
          </p:txBody>
        </p:sp>
        <p:sp>
          <p:nvSpPr>
            <p:cNvPr id="45" name="TextBox 44"/>
            <p:cNvSpPr txBox="1"/>
            <p:nvPr/>
          </p:nvSpPr>
          <p:spPr>
            <a:xfrm rot="16200000">
              <a:off x="10379215" y="2345774"/>
              <a:ext cx="1260281" cy="307777"/>
            </a:xfrm>
            <a:prstGeom prst="rect">
              <a:avLst/>
            </a:prstGeom>
            <a:solidFill>
              <a:schemeClr val="accent4">
                <a:lumMod val="60000"/>
                <a:lumOff val="40000"/>
                <a:alpha val="73000"/>
              </a:schemeClr>
            </a:solidFill>
          </p:spPr>
          <p:txBody>
            <a:bodyPr wrap="none" rtlCol="0">
              <a:spAutoFit/>
            </a:bodyPr>
            <a:lstStyle/>
            <a:p>
              <a:r>
                <a:rPr lang="en-US" sz="1400" b="1" dirty="0" smtClean="0">
                  <a:solidFill>
                    <a:srgbClr val="00B050"/>
                  </a:solidFill>
                </a:rPr>
                <a:t>Width: 3.0mm</a:t>
              </a:r>
              <a:endParaRPr lang="en-US" sz="1400" b="1" dirty="0">
                <a:solidFill>
                  <a:srgbClr val="00B050"/>
                </a:solidFill>
              </a:endParaRPr>
            </a:p>
          </p:txBody>
        </p:sp>
        <p:cxnSp>
          <p:nvCxnSpPr>
            <p:cNvPr id="69" name="Straight Connector 68"/>
            <p:cNvCxnSpPr/>
            <p:nvPr/>
          </p:nvCxnSpPr>
          <p:spPr>
            <a:xfrm>
              <a:off x="7958704" y="2016038"/>
              <a:ext cx="4222398" cy="0"/>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grpSp>
      <p:grpSp>
        <p:nvGrpSpPr>
          <p:cNvPr id="102" name="Group 101"/>
          <p:cNvGrpSpPr/>
          <p:nvPr/>
        </p:nvGrpSpPr>
        <p:grpSpPr>
          <a:xfrm>
            <a:off x="48269" y="1008866"/>
            <a:ext cx="5206702" cy="3162979"/>
            <a:chOff x="106668" y="727342"/>
            <a:chExt cx="5206702" cy="3162979"/>
          </a:xfrm>
        </p:grpSpPr>
        <p:sp>
          <p:nvSpPr>
            <p:cNvPr id="33" name="Rectangle 32"/>
            <p:cNvSpPr/>
            <p:nvPr/>
          </p:nvSpPr>
          <p:spPr>
            <a:xfrm>
              <a:off x="4340518" y="1854880"/>
              <a:ext cx="906017" cy="307777"/>
            </a:xfrm>
            <a:prstGeom prst="rect">
              <a:avLst/>
            </a:prstGeom>
          </p:spPr>
          <p:txBody>
            <a:bodyPr wrap="none">
              <a:spAutoFit/>
            </a:bodyPr>
            <a:lstStyle/>
            <a:p>
              <a:r>
                <a:rPr lang="en-US" sz="1400" i="1" dirty="0" smtClean="0"/>
                <a:t>q2~37.5%</a:t>
              </a:r>
              <a:endParaRPr lang="en-US" sz="1400" i="1" dirty="0"/>
            </a:p>
          </p:txBody>
        </p:sp>
        <mc:AlternateContent xmlns:mc="http://schemas.openxmlformats.org/markup-compatibility/2006" xmlns:a14="http://schemas.microsoft.com/office/drawing/2010/main">
          <mc:Choice Requires="a14">
            <p:sp>
              <p:nvSpPr>
                <p:cNvPr id="4" name="TextBox 3"/>
                <p:cNvSpPr txBox="1"/>
                <p:nvPr/>
              </p:nvSpPr>
              <p:spPr>
                <a:xfrm>
                  <a:off x="697162" y="727342"/>
                  <a:ext cx="3143040" cy="465769"/>
                </a:xfrm>
                <a:prstGeom prst="rect">
                  <a:avLst/>
                </a:prstGeom>
                <a:noFill/>
              </p:spPr>
              <p:txBody>
                <a:bodyPr wrap="none" lIns="0" tIns="0" rIns="0" bIns="0" rtlCol="0">
                  <a:spAutoFit/>
                </a:bodyPr>
                <a:lstStyle/>
                <a:p>
                  <a:r>
                    <a:rPr lang="pt-BR" i="1" dirty="0" smtClean="0">
                      <a:solidFill>
                        <a:schemeClr val="accent1">
                          <a:lumMod val="75000"/>
                        </a:schemeClr>
                      </a:solidFill>
                    </a:rPr>
                    <a:t>Centroid</a:t>
                  </a:r>
                  <a:r>
                    <a:rPr lang="pt-BR" sz="1400" i="1" dirty="0" smtClean="0">
                      <a:solidFill>
                        <a:schemeClr val="accent1">
                          <a:lumMod val="75000"/>
                        </a:schemeClr>
                      </a:solidFill>
                    </a:rPr>
                    <a:t>(linear weighting)</a:t>
                  </a:r>
                  <a14:m>
                    <m:oMath xmlns:m="http://schemas.openxmlformats.org/officeDocument/2006/math">
                      <m:r>
                        <a:rPr lang="en-US" b="0" i="1" smtClean="0">
                          <a:solidFill>
                            <a:schemeClr val="accent1">
                              <a:lumMod val="75000"/>
                            </a:schemeClr>
                          </a:solidFill>
                          <a:latin typeface="Cambria Math" panose="02040503050406030204" pitchFamily="18" charset="0"/>
                        </a:rPr>
                        <m:t> </m:t>
                      </m:r>
                      <m:r>
                        <a:rPr lang="pt-BR" i="1" smtClean="0">
                          <a:latin typeface="Cambria Math" panose="02040503050406030204" pitchFamily="18" charset="0"/>
                        </a:rPr>
                        <m:t>=</m:t>
                      </m:r>
                      <m:r>
                        <a:rPr lang="en-US" b="0" i="1" smtClean="0">
                          <a:latin typeface="Cambria Math" panose="02040503050406030204" pitchFamily="18" charset="0"/>
                        </a:rPr>
                        <m:t> </m:t>
                      </m:r>
                      <m:f>
                        <m:fPr>
                          <m:ctrlPr>
                            <a:rPr lang="en-US" b="0" i="1" smtClean="0">
                              <a:latin typeface="Cambria Math" panose="02040503050406030204" pitchFamily="18" charset="0"/>
                            </a:rPr>
                          </m:ctrlPr>
                        </m:fPr>
                        <m:num>
                          <m:nary>
                            <m:naryPr>
                              <m:chr m:val="∑"/>
                              <m:ctrlPr>
                                <a:rPr lang="pt-BR"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pt-BR" i="1" smtClean="0">
                                  <a:latin typeface="Cambria Math" panose="02040503050406030204" pitchFamily="18" charset="0"/>
                                </a:rPr>
                                <m:t>=0</m:t>
                              </m:r>
                            </m:sub>
                            <m:sup>
                              <m:r>
                                <a:rPr lang="pt-BR" i="1" smtClean="0">
                                  <a:latin typeface="Cambria Math" panose="02040503050406030204" pitchFamily="18" charset="0"/>
                                </a:rPr>
                                <m:t>𝑛</m:t>
                              </m:r>
                            </m:sup>
                            <m:e>
                              <m:sSub>
                                <m:sSubPr>
                                  <m:ctrlPr>
                                    <a:rPr lang="pt-BR"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𝑖</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𝑖</m:t>
                                  </m:r>
                                </m:sub>
                              </m:sSub>
                            </m:e>
                          </m:nary>
                        </m:num>
                        <m:den>
                          <m:r>
                            <a:rPr lang="en-US" b="0" i="1" smtClean="0">
                              <a:latin typeface="Cambria Math" panose="02040503050406030204" pitchFamily="18" charset="0"/>
                            </a:rPr>
                            <m:t>𝑄</m:t>
                          </m:r>
                        </m:den>
                      </m:f>
                    </m:oMath>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697162" y="727342"/>
                  <a:ext cx="3143040" cy="465769"/>
                </a:xfrm>
                <a:prstGeom prst="rect">
                  <a:avLst/>
                </a:prstGeom>
                <a:blipFill rotWithShape="0">
                  <a:blip r:embed="rId3"/>
                  <a:stretch>
                    <a:fillRect l="-4660" b="-11688"/>
                  </a:stretch>
                </a:blipFill>
              </p:spPr>
              <p:txBody>
                <a:bodyPr/>
                <a:lstStyle/>
                <a:p>
                  <a:r>
                    <a:rPr lang="en-US">
                      <a:noFill/>
                    </a:rPr>
                    <a:t> </a:t>
                  </a:r>
                </a:p>
              </p:txBody>
            </p:sp>
          </mc:Fallback>
        </mc:AlternateContent>
        <p:cxnSp>
          <p:nvCxnSpPr>
            <p:cNvPr id="19" name="Straight Connector 18"/>
            <p:cNvCxnSpPr/>
            <p:nvPr/>
          </p:nvCxnSpPr>
          <p:spPr>
            <a:xfrm>
              <a:off x="361105" y="2527850"/>
              <a:ext cx="4640094"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0223" y="2392387"/>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73857" y="2392387"/>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725674" y="2392387"/>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777490" y="2392387"/>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22040" y="2392387"/>
              <a:ext cx="0" cy="23406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20069" y="2591249"/>
              <a:ext cx="301686" cy="369332"/>
            </a:xfrm>
            <a:prstGeom prst="rect">
              <a:avLst/>
            </a:prstGeom>
            <a:noFill/>
          </p:spPr>
          <p:txBody>
            <a:bodyPr wrap="none" rtlCol="0">
              <a:spAutoFit/>
            </a:bodyPr>
            <a:lstStyle/>
            <a:p>
              <a:r>
                <a:rPr lang="en-US" dirty="0" smtClean="0"/>
                <a:t>0</a:t>
              </a:r>
              <a:endParaRPr lang="en-US" dirty="0"/>
            </a:p>
          </p:txBody>
        </p:sp>
        <p:sp>
          <p:nvSpPr>
            <p:cNvPr id="39" name="TextBox 38"/>
            <p:cNvSpPr txBox="1"/>
            <p:nvPr/>
          </p:nvSpPr>
          <p:spPr>
            <a:xfrm>
              <a:off x="1316782" y="2591249"/>
              <a:ext cx="497893" cy="369332"/>
            </a:xfrm>
            <a:prstGeom prst="rect">
              <a:avLst/>
            </a:prstGeom>
            <a:noFill/>
          </p:spPr>
          <p:txBody>
            <a:bodyPr wrap="none" rtlCol="0">
              <a:spAutoFit/>
            </a:bodyPr>
            <a:lstStyle/>
            <a:p>
              <a:r>
                <a:rPr lang="en-US" dirty="0" smtClean="0"/>
                <a:t>P/4</a:t>
              </a:r>
              <a:endParaRPr lang="en-US" dirty="0"/>
            </a:p>
          </p:txBody>
        </p:sp>
        <p:sp>
          <p:nvSpPr>
            <p:cNvPr id="40" name="TextBox 39"/>
            <p:cNvSpPr txBox="1"/>
            <p:nvPr/>
          </p:nvSpPr>
          <p:spPr>
            <a:xfrm>
              <a:off x="2409702" y="2591249"/>
              <a:ext cx="497893" cy="369332"/>
            </a:xfrm>
            <a:prstGeom prst="rect">
              <a:avLst/>
            </a:prstGeom>
            <a:noFill/>
          </p:spPr>
          <p:txBody>
            <a:bodyPr wrap="none" rtlCol="0">
              <a:spAutoFit/>
            </a:bodyPr>
            <a:lstStyle/>
            <a:p>
              <a:r>
                <a:rPr lang="en-US" dirty="0" smtClean="0"/>
                <a:t>P/2</a:t>
              </a:r>
              <a:endParaRPr lang="en-US" dirty="0"/>
            </a:p>
          </p:txBody>
        </p:sp>
        <p:sp>
          <p:nvSpPr>
            <p:cNvPr id="42" name="TextBox 41"/>
            <p:cNvSpPr txBox="1"/>
            <p:nvPr/>
          </p:nvSpPr>
          <p:spPr>
            <a:xfrm>
              <a:off x="3502622" y="2591249"/>
              <a:ext cx="511679" cy="369332"/>
            </a:xfrm>
            <a:prstGeom prst="rect">
              <a:avLst/>
            </a:prstGeom>
            <a:noFill/>
          </p:spPr>
          <p:txBody>
            <a:bodyPr wrap="none" rtlCol="0">
              <a:spAutoFit/>
            </a:bodyPr>
            <a:lstStyle/>
            <a:p>
              <a:r>
                <a:rPr lang="en-US" dirty="0" smtClean="0"/>
                <a:t>¾ P</a:t>
              </a:r>
              <a:endParaRPr lang="en-US" dirty="0"/>
            </a:p>
          </p:txBody>
        </p:sp>
        <p:sp>
          <p:nvSpPr>
            <p:cNvPr id="44" name="TextBox 43"/>
            <p:cNvSpPr txBox="1"/>
            <p:nvPr/>
          </p:nvSpPr>
          <p:spPr>
            <a:xfrm>
              <a:off x="4609327" y="2591249"/>
              <a:ext cx="303288" cy="369332"/>
            </a:xfrm>
            <a:prstGeom prst="rect">
              <a:avLst/>
            </a:prstGeom>
            <a:noFill/>
          </p:spPr>
          <p:txBody>
            <a:bodyPr wrap="none" rtlCol="0">
              <a:spAutoFit/>
            </a:bodyPr>
            <a:lstStyle/>
            <a:p>
              <a:r>
                <a:rPr lang="en-US" dirty="0"/>
                <a:t>P</a:t>
              </a:r>
            </a:p>
          </p:txBody>
        </p:sp>
        <p:sp>
          <p:nvSpPr>
            <p:cNvPr id="29" name="Rectangle 28"/>
            <p:cNvSpPr/>
            <p:nvPr/>
          </p:nvSpPr>
          <p:spPr>
            <a:xfrm>
              <a:off x="420069" y="1547659"/>
              <a:ext cx="301686" cy="961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624645" y="2194931"/>
              <a:ext cx="301686" cy="314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70808" y="1204714"/>
              <a:ext cx="906017" cy="307777"/>
            </a:xfrm>
            <a:prstGeom prst="rect">
              <a:avLst/>
            </a:prstGeom>
            <a:noFill/>
          </p:spPr>
          <p:txBody>
            <a:bodyPr wrap="none" rtlCol="0">
              <a:spAutoFit/>
            </a:bodyPr>
            <a:lstStyle/>
            <a:p>
              <a:r>
                <a:rPr lang="en-US" sz="1400" i="1" dirty="0" smtClean="0"/>
                <a:t>q1~62.5%</a:t>
              </a:r>
              <a:endParaRPr lang="en-US" sz="1400" i="1" dirty="0"/>
            </a:p>
          </p:txBody>
        </p:sp>
        <p:cxnSp>
          <p:nvCxnSpPr>
            <p:cNvPr id="32" name="Straight Arrow Connector 31"/>
            <p:cNvCxnSpPr/>
            <p:nvPr/>
          </p:nvCxnSpPr>
          <p:spPr>
            <a:xfrm>
              <a:off x="2169268" y="3080350"/>
              <a:ext cx="262207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364373" y="3041426"/>
              <a:ext cx="2821863" cy="369332"/>
            </a:xfrm>
            <a:prstGeom prst="rect">
              <a:avLst/>
            </a:prstGeom>
            <a:noFill/>
          </p:spPr>
          <p:txBody>
            <a:bodyPr wrap="none" rtlCol="0">
              <a:spAutoFit/>
            </a:bodyPr>
            <a:lstStyle/>
            <a:p>
              <a:r>
                <a:rPr lang="en-US" i="1" dirty="0" smtClean="0"/>
                <a:t>P(q1/Q)</a:t>
              </a:r>
              <a:r>
                <a:rPr lang="en-US" dirty="0" smtClean="0"/>
                <a:t> </a:t>
              </a:r>
              <a:r>
                <a:rPr lang="en-US" sz="1400" i="1" dirty="0" smtClean="0">
                  <a:solidFill>
                    <a:srgbClr val="FF0000"/>
                  </a:solidFill>
                </a:rPr>
                <a:t>assuming linear response</a:t>
              </a:r>
              <a:endParaRPr lang="en-US" sz="2000" i="1" dirty="0">
                <a:solidFill>
                  <a:srgbClr val="FF0000"/>
                </a:solidFill>
              </a:endParaRPr>
            </a:p>
          </p:txBody>
        </p:sp>
        <p:sp>
          <p:nvSpPr>
            <p:cNvPr id="53" name="TextBox 52"/>
            <p:cNvSpPr txBox="1"/>
            <p:nvPr/>
          </p:nvSpPr>
          <p:spPr>
            <a:xfrm>
              <a:off x="4055269" y="817705"/>
              <a:ext cx="1258101" cy="523220"/>
            </a:xfrm>
            <a:prstGeom prst="rect">
              <a:avLst/>
            </a:prstGeom>
            <a:noFill/>
          </p:spPr>
          <p:txBody>
            <a:bodyPr wrap="none" rtlCol="0">
              <a:spAutoFit/>
            </a:bodyPr>
            <a:lstStyle/>
            <a:p>
              <a:r>
                <a:rPr lang="en-US" sz="1400" i="1" dirty="0" smtClean="0"/>
                <a:t>Q=q1+q2</a:t>
              </a:r>
            </a:p>
            <a:p>
              <a:r>
                <a:rPr lang="en-US" sz="1400" i="1" dirty="0" smtClean="0"/>
                <a:t>P=pitch (2mm)</a:t>
              </a:r>
              <a:endParaRPr lang="en-US" sz="1400" i="1" dirty="0"/>
            </a:p>
          </p:txBody>
        </p:sp>
        <p:cxnSp>
          <p:nvCxnSpPr>
            <p:cNvPr id="56" name="Straight Connector 55"/>
            <p:cNvCxnSpPr/>
            <p:nvPr/>
          </p:nvCxnSpPr>
          <p:spPr>
            <a:xfrm>
              <a:off x="2166789" y="2967197"/>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791344" y="2967869"/>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70223" y="3080350"/>
              <a:ext cx="159904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61507" y="2967151"/>
              <a:ext cx="0" cy="234060"/>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106668" y="3274768"/>
              <a:ext cx="2724657" cy="615553"/>
            </a:xfrm>
            <a:prstGeom prst="rect">
              <a:avLst/>
            </a:prstGeom>
          </p:spPr>
          <p:txBody>
            <a:bodyPr wrap="none">
              <a:spAutoFit/>
            </a:bodyPr>
            <a:lstStyle/>
            <a:p>
              <a:r>
                <a:rPr lang="en-US" sz="1600" dirty="0" smtClean="0"/>
                <a:t>Linear Centroid of two pad hit </a:t>
              </a:r>
            </a:p>
            <a:p>
              <a:r>
                <a:rPr lang="en-US" i="1" dirty="0" smtClean="0"/>
                <a:t>P (1-(q1/Q))</a:t>
              </a:r>
              <a:endParaRPr lang="en-US" i="1" dirty="0"/>
            </a:p>
          </p:txBody>
        </p:sp>
        <p:cxnSp>
          <p:nvCxnSpPr>
            <p:cNvPr id="66" name="Straight Connector 65"/>
            <p:cNvCxnSpPr/>
            <p:nvPr/>
          </p:nvCxnSpPr>
          <p:spPr>
            <a:xfrm flipV="1">
              <a:off x="1030037" y="3094356"/>
              <a:ext cx="205484" cy="235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2147299" y="1287491"/>
              <a:ext cx="19490" cy="1429785"/>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1622040" y="1767155"/>
              <a:ext cx="0" cy="574084"/>
            </a:xfrm>
            <a:prstGeom prst="line">
              <a:avLst/>
            </a:prstGeom>
            <a:ln w="317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1654139" y="2066852"/>
              <a:ext cx="493160"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1697181" y="1734640"/>
              <a:ext cx="413896" cy="369332"/>
            </a:xfrm>
            <a:prstGeom prst="rect">
              <a:avLst/>
            </a:prstGeom>
          </p:spPr>
          <p:txBody>
            <a:bodyPr wrap="none">
              <a:spAutoFit/>
            </a:bodyPr>
            <a:lstStyle/>
            <a:p>
              <a:r>
                <a:rPr lang="en-US" b="1" dirty="0" smtClean="0"/>
                <a:t>dx</a:t>
              </a:r>
              <a:endParaRPr lang="en-US" dirty="0"/>
            </a:p>
          </p:txBody>
        </p:sp>
        <p:sp>
          <p:nvSpPr>
            <p:cNvPr id="101" name="TextBox 100"/>
            <p:cNvSpPr txBox="1"/>
            <p:nvPr/>
          </p:nvSpPr>
          <p:spPr>
            <a:xfrm rot="16200000">
              <a:off x="973219" y="1804438"/>
              <a:ext cx="1052211" cy="307777"/>
            </a:xfrm>
            <a:prstGeom prst="rect">
              <a:avLst/>
            </a:prstGeom>
            <a:noFill/>
          </p:spPr>
          <p:txBody>
            <a:bodyPr wrap="none" rtlCol="0">
              <a:spAutoFit/>
            </a:bodyPr>
            <a:lstStyle/>
            <a:p>
              <a:r>
                <a:rPr lang="en-US" sz="1400" b="1" dirty="0" smtClean="0">
                  <a:solidFill>
                    <a:srgbClr val="C00000"/>
                  </a:solidFill>
                </a:rPr>
                <a:t>Hit Position</a:t>
              </a:r>
              <a:endParaRPr lang="en-US" sz="1400" b="1" dirty="0">
                <a:solidFill>
                  <a:srgbClr val="C00000"/>
                </a:solidFill>
              </a:endParaRPr>
            </a:p>
          </p:txBody>
        </p:sp>
      </p:grpSp>
      <p:sp>
        <p:nvSpPr>
          <p:cNvPr id="8" name="TextBox 7"/>
          <p:cNvSpPr txBox="1"/>
          <p:nvPr/>
        </p:nvSpPr>
        <p:spPr>
          <a:xfrm>
            <a:off x="8645794" y="3321316"/>
            <a:ext cx="3181320" cy="276999"/>
          </a:xfrm>
          <a:prstGeom prst="rect">
            <a:avLst/>
          </a:prstGeom>
          <a:noFill/>
        </p:spPr>
        <p:txBody>
          <a:bodyPr wrap="none" rtlCol="0">
            <a:spAutoFit/>
          </a:bodyPr>
          <a:lstStyle/>
          <a:p>
            <a:r>
              <a:rPr lang="en-US" sz="1200" i="1" dirty="0" smtClean="0"/>
              <a:t>Note: Photo stretched and scale is not preserved</a:t>
            </a:r>
            <a:endParaRPr lang="en-US" sz="1200" i="1" dirty="0"/>
          </a:p>
        </p:txBody>
      </p:sp>
    </p:spTree>
    <p:extLst>
      <p:ext uri="{BB962C8B-B14F-4D97-AF65-F5344CB8AC3E}">
        <p14:creationId xmlns:p14="http://schemas.microsoft.com/office/powerpoint/2010/main" val="3552244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00"/>
            <a:ext cx="10515600" cy="592221"/>
          </a:xfrm>
        </p:spPr>
        <p:txBody>
          <a:bodyPr>
            <a:normAutofit fontScale="90000"/>
          </a:bodyPr>
          <a:lstStyle/>
          <a:p>
            <a:r>
              <a:rPr lang="en-US" dirty="0" smtClean="0"/>
              <a:t>Actual Hit Position Vs Centroid Calc.</a:t>
            </a:r>
            <a:endParaRPr lang="en-US" dirty="0"/>
          </a:p>
        </p:txBody>
      </p:sp>
      <p:grpSp>
        <p:nvGrpSpPr>
          <p:cNvPr id="45" name="Group 44"/>
          <p:cNvGrpSpPr/>
          <p:nvPr/>
        </p:nvGrpSpPr>
        <p:grpSpPr>
          <a:xfrm>
            <a:off x="2664108" y="606330"/>
            <a:ext cx="9439544" cy="5640225"/>
            <a:chOff x="2752456" y="1034041"/>
            <a:chExt cx="9439544" cy="5640225"/>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50544" t="1745" r="975" b="49906"/>
            <a:stretch/>
          </p:blipFill>
          <p:spPr>
            <a:xfrm>
              <a:off x="5576844" y="1034041"/>
              <a:ext cx="5845323" cy="3315769"/>
            </a:xfrm>
            <a:prstGeom prst="rect">
              <a:avLst/>
            </a:prstGeom>
          </p:spPr>
        </p:pic>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354" t="1620" r="51158" b="50779"/>
            <a:stretch/>
          </p:blipFill>
          <p:spPr>
            <a:xfrm>
              <a:off x="4881785" y="4230168"/>
              <a:ext cx="7310215" cy="2444098"/>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354" t="50093" r="50945" b="2430"/>
            <a:stretch/>
          </p:blipFill>
          <p:spPr>
            <a:xfrm rot="16200000">
              <a:off x="2974993" y="1196755"/>
              <a:ext cx="2810875" cy="3255949"/>
            </a:xfrm>
            <a:prstGeom prst="rect">
              <a:avLst/>
            </a:prstGeom>
          </p:spPr>
        </p:pic>
        <p:cxnSp>
          <p:nvCxnSpPr>
            <p:cNvPr id="7" name="Straight Connector 6"/>
            <p:cNvCxnSpPr/>
            <p:nvPr/>
          </p:nvCxnSpPr>
          <p:spPr>
            <a:xfrm>
              <a:off x="7983909" y="3060087"/>
              <a:ext cx="0" cy="334140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499505" y="2913383"/>
              <a:ext cx="0" cy="350520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032193" y="2685496"/>
              <a:ext cx="0" cy="3715997"/>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569153" y="2500337"/>
              <a:ext cx="0" cy="392679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444099" y="3263762"/>
              <a:ext cx="0" cy="309357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921381" y="3424708"/>
              <a:ext cx="0" cy="299387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0097568" y="2259631"/>
              <a:ext cx="0" cy="415895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514459" y="3577108"/>
              <a:ext cx="3166216"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881785" y="1964593"/>
              <a:ext cx="5776958"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rot="16200000">
              <a:off x="4102397" y="2563120"/>
              <a:ext cx="2426177" cy="523220"/>
            </a:xfrm>
            <a:prstGeom prst="rect">
              <a:avLst/>
            </a:prstGeom>
            <a:noFill/>
          </p:spPr>
          <p:txBody>
            <a:bodyPr wrap="none" rtlCol="0">
              <a:spAutoFit/>
            </a:bodyPr>
            <a:lstStyle/>
            <a:p>
              <a:r>
                <a:rPr lang="en-US" sz="1400" b="1" dirty="0" smtClean="0"/>
                <a:t>Reference ~Actual hit position</a:t>
              </a:r>
            </a:p>
            <a:p>
              <a:r>
                <a:rPr lang="en-US" sz="1400" b="1" dirty="0" smtClean="0"/>
                <a:t>(Continuous)</a:t>
              </a:r>
              <a:endParaRPr lang="en-US" sz="1400" b="1" dirty="0"/>
            </a:p>
          </p:txBody>
        </p:sp>
        <p:sp>
          <p:nvSpPr>
            <p:cNvPr id="44" name="TextBox 43"/>
            <p:cNvSpPr txBox="1"/>
            <p:nvPr/>
          </p:nvSpPr>
          <p:spPr>
            <a:xfrm>
              <a:off x="7163979" y="3332316"/>
              <a:ext cx="3551870" cy="523220"/>
            </a:xfrm>
            <a:prstGeom prst="rect">
              <a:avLst/>
            </a:prstGeom>
            <a:solidFill>
              <a:schemeClr val="bg1">
                <a:alpha val="54000"/>
              </a:schemeClr>
            </a:solidFill>
          </p:spPr>
          <p:txBody>
            <a:bodyPr wrap="none" rtlCol="0">
              <a:spAutoFit/>
            </a:bodyPr>
            <a:lstStyle/>
            <a:p>
              <a:r>
                <a:rPr lang="en-US" sz="1400" b="1" dirty="0" smtClean="0"/>
                <a:t>Calculated centroid is shifted </a:t>
              </a:r>
              <a:r>
                <a:rPr lang="en-US" sz="1400" b="1" dirty="0" err="1" smtClean="0"/>
                <a:t>wrt</a:t>
              </a:r>
              <a:r>
                <a:rPr lang="en-US" sz="1400" b="1" dirty="0" smtClean="0"/>
                <a:t> to pad edge</a:t>
              </a:r>
            </a:p>
            <a:p>
              <a:r>
                <a:rPr lang="en-US" sz="1400" b="1" dirty="0" smtClean="0"/>
                <a:t>(Discretized around pad edge)</a:t>
              </a:r>
              <a:endParaRPr lang="en-US" sz="1400" b="1" dirty="0"/>
            </a:p>
          </p:txBody>
        </p:sp>
      </p:grpSp>
      <p:grpSp>
        <p:nvGrpSpPr>
          <p:cNvPr id="116" name="Group 115"/>
          <p:cNvGrpSpPr/>
          <p:nvPr/>
        </p:nvGrpSpPr>
        <p:grpSpPr>
          <a:xfrm>
            <a:off x="197808" y="3893884"/>
            <a:ext cx="4456934" cy="2882511"/>
            <a:chOff x="216677" y="3717421"/>
            <a:chExt cx="4261319" cy="2984946"/>
          </a:xfrm>
        </p:grpSpPr>
        <p:grpSp>
          <p:nvGrpSpPr>
            <p:cNvPr id="75" name="Group 74"/>
            <p:cNvGrpSpPr/>
            <p:nvPr/>
          </p:nvGrpSpPr>
          <p:grpSpPr>
            <a:xfrm>
              <a:off x="278371" y="3717421"/>
              <a:ext cx="4199625" cy="2956845"/>
              <a:chOff x="278371" y="3717421"/>
              <a:chExt cx="4199625" cy="2956845"/>
            </a:xfrm>
          </p:grpSpPr>
          <p:sp>
            <p:nvSpPr>
              <p:cNvPr id="46" name="Rectangle 45"/>
              <p:cNvSpPr/>
              <p:nvPr/>
            </p:nvSpPr>
            <p:spPr>
              <a:xfrm>
                <a:off x="278371" y="3717421"/>
                <a:ext cx="4199625" cy="29568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p:cNvCxnSpPr/>
              <p:nvPr/>
            </p:nvCxnSpPr>
            <p:spPr>
              <a:xfrm flipV="1">
                <a:off x="675117" y="4037819"/>
                <a:ext cx="0" cy="2474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521293" y="6348795"/>
                <a:ext cx="36234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675117" y="4230168"/>
                <a:ext cx="3200369" cy="211862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112341" y="4364744"/>
                <a:ext cx="0" cy="199332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903325" y="4378641"/>
                <a:ext cx="0" cy="199332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1506906" y="4365766"/>
                <a:ext cx="0" cy="199332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2305187" y="4362529"/>
                <a:ext cx="0" cy="199332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096171" y="4376426"/>
                <a:ext cx="0" cy="199332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699752" y="4363551"/>
                <a:ext cx="0" cy="199332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1012449" y="5927966"/>
                <a:ext cx="178264" cy="280553"/>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9" name="Straight Connector 78"/>
            <p:cNvCxnSpPr/>
            <p:nvPr/>
          </p:nvCxnSpPr>
          <p:spPr>
            <a:xfrm flipV="1">
              <a:off x="1402106" y="5671592"/>
              <a:ext cx="178264" cy="280553"/>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675117" y="5952145"/>
              <a:ext cx="2768838"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675117" y="5671592"/>
              <a:ext cx="2768838"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816053" y="5391039"/>
              <a:ext cx="178264" cy="280553"/>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75117" y="5406773"/>
              <a:ext cx="2768838"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2202070" y="5143312"/>
              <a:ext cx="178264" cy="280553"/>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72372" y="5150399"/>
              <a:ext cx="2768838"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677238" y="4878918"/>
              <a:ext cx="2768838"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2600610" y="4871203"/>
              <a:ext cx="178264" cy="280553"/>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72372" y="6219913"/>
              <a:ext cx="2768838"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52535" y="6367256"/>
              <a:ext cx="3639742" cy="335111"/>
            </a:xfrm>
            <a:prstGeom prst="rect">
              <a:avLst/>
            </a:prstGeom>
            <a:noFill/>
          </p:spPr>
          <p:txBody>
            <a:bodyPr wrap="none" rtlCol="0">
              <a:spAutoFit/>
            </a:bodyPr>
            <a:lstStyle/>
            <a:p>
              <a:r>
                <a:rPr lang="en-US" sz="1200" dirty="0" smtClean="0"/>
                <a:t>Centroid Calc. shifts position toward pad edge</a:t>
              </a:r>
              <a:endParaRPr lang="en-US" sz="1200" dirty="0"/>
            </a:p>
          </p:txBody>
        </p:sp>
        <p:sp>
          <p:nvSpPr>
            <p:cNvPr id="91" name="TextBox 90"/>
            <p:cNvSpPr txBox="1"/>
            <p:nvPr/>
          </p:nvSpPr>
          <p:spPr>
            <a:xfrm>
              <a:off x="1705448" y="3722727"/>
              <a:ext cx="1043427" cy="369332"/>
            </a:xfrm>
            <a:prstGeom prst="rect">
              <a:avLst/>
            </a:prstGeom>
            <a:noFill/>
          </p:spPr>
          <p:txBody>
            <a:bodyPr wrap="none" rtlCol="0">
              <a:spAutoFit/>
            </a:bodyPr>
            <a:lstStyle/>
            <a:p>
              <a:r>
                <a:rPr lang="en-US" dirty="0" smtClean="0"/>
                <a:t>Pad edge</a:t>
              </a:r>
              <a:endParaRPr lang="en-US" dirty="0"/>
            </a:p>
          </p:txBody>
        </p:sp>
        <p:cxnSp>
          <p:nvCxnSpPr>
            <p:cNvPr id="93" name="Straight Arrow Connector 92"/>
            <p:cNvCxnSpPr>
              <a:stCxn id="91" idx="2"/>
            </p:cNvCxnSpPr>
            <p:nvPr/>
          </p:nvCxnSpPr>
          <p:spPr>
            <a:xfrm flipH="1">
              <a:off x="1513440" y="4092059"/>
              <a:ext cx="713722" cy="268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91" idx="2"/>
            </p:cNvCxnSpPr>
            <p:nvPr/>
          </p:nvCxnSpPr>
          <p:spPr>
            <a:xfrm flipH="1">
              <a:off x="1917229" y="4092059"/>
              <a:ext cx="309933" cy="2756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a:stCxn id="91" idx="2"/>
            </p:cNvCxnSpPr>
            <p:nvPr/>
          </p:nvCxnSpPr>
          <p:spPr>
            <a:xfrm>
              <a:off x="2227162" y="4092059"/>
              <a:ext cx="68801" cy="247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91" idx="2"/>
            </p:cNvCxnSpPr>
            <p:nvPr/>
          </p:nvCxnSpPr>
          <p:spPr>
            <a:xfrm>
              <a:off x="2227162" y="4092059"/>
              <a:ext cx="454628" cy="280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V="1">
              <a:off x="2062577" y="5454917"/>
              <a:ext cx="127164" cy="985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flipH="1">
              <a:off x="2407904" y="5072769"/>
              <a:ext cx="137168" cy="0"/>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rot="16200000">
              <a:off x="-723853" y="5207950"/>
              <a:ext cx="2211342" cy="330281"/>
            </a:xfrm>
            <a:prstGeom prst="rect">
              <a:avLst/>
            </a:prstGeom>
            <a:noFill/>
          </p:spPr>
          <p:txBody>
            <a:bodyPr wrap="none" rtlCol="0">
              <a:spAutoFit/>
            </a:bodyPr>
            <a:lstStyle/>
            <a:p>
              <a:r>
                <a:rPr lang="en-US" sz="1200" dirty="0" smtClean="0"/>
                <a:t>Actual Position along pads</a:t>
              </a:r>
              <a:endParaRPr lang="en-US" sz="1200" dirty="0"/>
            </a:p>
          </p:txBody>
        </p:sp>
      </p:grpSp>
      <p:sp>
        <p:nvSpPr>
          <p:cNvPr id="117" name="TextBox 116"/>
          <p:cNvSpPr txBox="1"/>
          <p:nvPr/>
        </p:nvSpPr>
        <p:spPr>
          <a:xfrm>
            <a:off x="8214117" y="6419737"/>
            <a:ext cx="1091325" cy="356658"/>
          </a:xfrm>
          <a:prstGeom prst="rect">
            <a:avLst/>
          </a:prstGeom>
          <a:noFill/>
        </p:spPr>
        <p:txBody>
          <a:bodyPr wrap="none" rtlCol="0">
            <a:spAutoFit/>
          </a:bodyPr>
          <a:lstStyle/>
          <a:p>
            <a:r>
              <a:rPr lang="en-US" dirty="0" smtClean="0"/>
              <a:t>Pad edge</a:t>
            </a:r>
            <a:endParaRPr lang="en-US" dirty="0"/>
          </a:p>
        </p:txBody>
      </p:sp>
      <p:cxnSp>
        <p:nvCxnSpPr>
          <p:cNvPr id="119" name="Straight Arrow Connector 118"/>
          <p:cNvCxnSpPr>
            <a:stCxn id="117" idx="0"/>
          </p:cNvCxnSpPr>
          <p:nvPr/>
        </p:nvCxnSpPr>
        <p:spPr>
          <a:xfrm flipH="1" flipV="1">
            <a:off x="8448544" y="6090490"/>
            <a:ext cx="311236" cy="3292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stCxn id="117" idx="0"/>
          </p:cNvCxnSpPr>
          <p:nvPr/>
        </p:nvCxnSpPr>
        <p:spPr>
          <a:xfrm flipH="1" flipV="1">
            <a:off x="7969012" y="6079263"/>
            <a:ext cx="790768" cy="340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a:stCxn id="117" idx="0"/>
          </p:cNvCxnSpPr>
          <p:nvPr/>
        </p:nvCxnSpPr>
        <p:spPr>
          <a:xfrm flipV="1">
            <a:off x="8759780" y="6105709"/>
            <a:ext cx="241493" cy="314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117" idx="0"/>
          </p:cNvCxnSpPr>
          <p:nvPr/>
        </p:nvCxnSpPr>
        <p:spPr>
          <a:xfrm flipV="1">
            <a:off x="8759780" y="6105710"/>
            <a:ext cx="721025" cy="314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stCxn id="117" idx="0"/>
          </p:cNvCxnSpPr>
          <p:nvPr/>
        </p:nvCxnSpPr>
        <p:spPr>
          <a:xfrm flipH="1" flipV="1">
            <a:off x="7414477" y="6105709"/>
            <a:ext cx="1345303" cy="314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a:stCxn id="117" idx="0"/>
          </p:cNvCxnSpPr>
          <p:nvPr/>
        </p:nvCxnSpPr>
        <p:spPr>
          <a:xfrm flipV="1">
            <a:off x="8759780" y="6098100"/>
            <a:ext cx="1239953" cy="321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44217" y="1578029"/>
            <a:ext cx="2564158" cy="2031325"/>
          </a:xfrm>
          <a:prstGeom prst="rect">
            <a:avLst/>
          </a:prstGeom>
          <a:noFill/>
        </p:spPr>
        <p:txBody>
          <a:bodyPr wrap="square" rtlCol="0">
            <a:spAutoFit/>
          </a:bodyPr>
          <a:lstStyle/>
          <a:p>
            <a:r>
              <a:rPr lang="en-US" dirty="0" smtClean="0"/>
              <a:t>The centroid becomes ~discretized and pulls the calculated track position away from the actual position and toward the area between the pads in a linear way</a:t>
            </a:r>
            <a:endParaRPr lang="en-US" dirty="0"/>
          </a:p>
        </p:txBody>
      </p:sp>
      <p:sp>
        <p:nvSpPr>
          <p:cNvPr id="58" name="Rectangle 57"/>
          <p:cNvSpPr/>
          <p:nvPr/>
        </p:nvSpPr>
        <p:spPr>
          <a:xfrm>
            <a:off x="7067007" y="1014254"/>
            <a:ext cx="2932726" cy="369332"/>
          </a:xfrm>
          <a:prstGeom prst="rect">
            <a:avLst/>
          </a:prstGeom>
          <a:solidFill>
            <a:srgbClr val="FFFF00"/>
          </a:solidFill>
        </p:spPr>
        <p:txBody>
          <a:bodyPr wrap="none">
            <a:spAutoFit/>
          </a:bodyPr>
          <a:lstStyle/>
          <a:p>
            <a:r>
              <a:rPr lang="en-US" u="sng" dirty="0"/>
              <a:t>5</a:t>
            </a:r>
            <a:r>
              <a:rPr lang="en-US" u="sng" dirty="0" smtClean="0"/>
              <a:t>deg. (mostly 2Pad hits)  DNL</a:t>
            </a:r>
            <a:endParaRPr lang="en-US" u="sng" dirty="0"/>
          </a:p>
        </p:txBody>
      </p:sp>
      <p:sp>
        <p:nvSpPr>
          <p:cNvPr id="6" name="TextBox 5"/>
          <p:cNvSpPr txBox="1"/>
          <p:nvPr/>
        </p:nvSpPr>
        <p:spPr>
          <a:xfrm>
            <a:off x="2916419" y="5291978"/>
            <a:ext cx="1798696" cy="954107"/>
          </a:xfrm>
          <a:prstGeom prst="rect">
            <a:avLst/>
          </a:prstGeom>
          <a:noFill/>
        </p:spPr>
        <p:txBody>
          <a:bodyPr wrap="square" rtlCol="0">
            <a:spAutoFit/>
          </a:bodyPr>
          <a:lstStyle/>
          <a:p>
            <a:r>
              <a:rPr lang="en-US" sz="1400" dirty="0" smtClean="0">
                <a:solidFill>
                  <a:srgbClr val="FF0000"/>
                </a:solidFill>
              </a:rPr>
              <a:t>Centroid is shifted in a systematic way toward pad edge in this case (2pad hits)</a:t>
            </a:r>
            <a:endParaRPr lang="en-US" sz="1400" dirty="0">
              <a:solidFill>
                <a:srgbClr val="FF0000"/>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9422" y="3692482"/>
            <a:ext cx="2213167" cy="1722488"/>
          </a:xfrm>
          <a:prstGeom prst="rect">
            <a:avLst/>
          </a:prstGeom>
        </p:spPr>
      </p:pic>
      <p:cxnSp>
        <p:nvCxnSpPr>
          <p:cNvPr id="21" name="Straight Connector 20"/>
          <p:cNvCxnSpPr/>
          <p:nvPr/>
        </p:nvCxnSpPr>
        <p:spPr>
          <a:xfrm>
            <a:off x="4389120" y="3966575"/>
            <a:ext cx="1358537" cy="0"/>
          </a:xfrm>
          <a:prstGeom prst="line">
            <a:avLst/>
          </a:pr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5" idx="3"/>
          </p:cNvCxnSpPr>
          <p:nvPr/>
        </p:nvCxnSpPr>
        <p:spPr>
          <a:xfrm>
            <a:off x="6292589" y="4553726"/>
            <a:ext cx="454761" cy="151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009336" y="3753313"/>
            <a:ext cx="1184748" cy="276999"/>
          </a:xfrm>
          <a:prstGeom prst="rect">
            <a:avLst/>
          </a:prstGeom>
          <a:noFill/>
        </p:spPr>
        <p:txBody>
          <a:bodyPr wrap="none" rtlCol="0">
            <a:spAutoFit/>
          </a:bodyPr>
          <a:lstStyle/>
          <a:p>
            <a:r>
              <a:rPr lang="en-US" sz="1200" dirty="0" smtClean="0">
                <a:solidFill>
                  <a:srgbClr val="FF0000"/>
                </a:solidFill>
              </a:rPr>
              <a:t>Saturation Level</a:t>
            </a:r>
            <a:endParaRPr lang="en-US" sz="1200" dirty="0">
              <a:solidFill>
                <a:srgbClr val="FF0000"/>
              </a:solidFill>
            </a:endParaRPr>
          </a:p>
        </p:txBody>
      </p:sp>
    </p:spTree>
    <p:extLst>
      <p:ext uri="{BB962C8B-B14F-4D97-AF65-F5344CB8AC3E}">
        <p14:creationId xmlns:p14="http://schemas.microsoft.com/office/powerpoint/2010/main" val="4066174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499"/>
            <a:ext cx="10515600" cy="779361"/>
          </a:xfrm>
        </p:spPr>
        <p:txBody>
          <a:bodyPr/>
          <a:lstStyle/>
          <a:p>
            <a:r>
              <a:rPr lang="en-US" dirty="0" smtClean="0"/>
              <a:t>Magnitude of Error correction</a:t>
            </a:r>
            <a:endParaRPr lang="en-US" dirty="0"/>
          </a:p>
        </p:txBody>
      </p:sp>
      <p:sp>
        <p:nvSpPr>
          <p:cNvPr id="47" name="TextBox 46"/>
          <p:cNvSpPr txBox="1"/>
          <p:nvPr/>
        </p:nvSpPr>
        <p:spPr>
          <a:xfrm>
            <a:off x="382450" y="4814972"/>
            <a:ext cx="6217115"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The actual hit position here is more than 0.5mm from the pad edge (just outside the peaked centroid distribution), however, the </a:t>
            </a:r>
            <a:r>
              <a:rPr lang="en-US" sz="1600" dirty="0" smtClean="0">
                <a:solidFill>
                  <a:srgbClr val="FF0000"/>
                </a:solidFill>
              </a:rPr>
              <a:t>hit position is 2*calculated centroid </a:t>
            </a:r>
            <a:r>
              <a:rPr lang="en-US" sz="1600" dirty="0" smtClean="0"/>
              <a:t>from the pad edge such that the residual remains less than 0.5mm.</a:t>
            </a:r>
          </a:p>
          <a:p>
            <a:pPr marL="285750" indent="-285750">
              <a:buFont typeface="Arial" panose="020B0604020202020204" pitchFamily="34" charset="0"/>
              <a:buChar char="•"/>
            </a:pPr>
            <a:r>
              <a:rPr lang="en-US" sz="1600" dirty="0" smtClean="0"/>
              <a:t>Since </a:t>
            </a:r>
            <a:r>
              <a:rPr lang="en-US" sz="1600" dirty="0">
                <a:latin typeface="Symbol" panose="05050102010706020507" pitchFamily="18" charset="2"/>
              </a:rPr>
              <a:t>D</a:t>
            </a:r>
            <a:r>
              <a:rPr lang="en-US" sz="1600" dirty="0"/>
              <a:t>E = </a:t>
            </a:r>
            <a:r>
              <a:rPr lang="en-US" sz="1600" dirty="0" err="1" smtClean="0">
                <a:latin typeface="Symbol" panose="05050102010706020507" pitchFamily="18" charset="2"/>
              </a:rPr>
              <a:t>D</a:t>
            </a:r>
            <a:r>
              <a:rPr lang="en-US" sz="1600" dirty="0" err="1" smtClean="0"/>
              <a:t>d</a:t>
            </a:r>
            <a:r>
              <a:rPr lang="en-US" sz="1600" dirty="0" smtClean="0"/>
              <a:t>, the calculated pos. is corrected by simply multiplying the linear centroid value by 2.  Thus, the charge still couples to the pads in a linear way, but it seems the coupling process is simply enhanced by a factor of two for the peripheral pads (see next slide).  </a:t>
            </a:r>
            <a:endParaRPr lang="en-US" sz="1600" dirty="0"/>
          </a:p>
        </p:txBody>
      </p:sp>
      <p:grpSp>
        <p:nvGrpSpPr>
          <p:cNvPr id="61" name="Group 60"/>
          <p:cNvGrpSpPr/>
          <p:nvPr/>
        </p:nvGrpSpPr>
        <p:grpSpPr>
          <a:xfrm>
            <a:off x="6592342" y="741814"/>
            <a:ext cx="4604612" cy="2982954"/>
            <a:chOff x="6128906" y="1888149"/>
            <a:chExt cx="4604612" cy="2982954"/>
          </a:xfrm>
        </p:grpSpPr>
        <p:pic>
          <p:nvPicPr>
            <p:cNvPr id="42" name="Picture 41"/>
            <p:cNvPicPr>
              <a:picLocks noChangeAspect="1"/>
            </p:cNvPicPr>
            <p:nvPr/>
          </p:nvPicPr>
          <p:blipFill rotWithShape="1">
            <a:blip r:embed="rId2" cstate="print">
              <a:extLst>
                <a:ext uri="{28A0092B-C50C-407E-A947-70E740481C1C}">
                  <a14:useLocalDpi xmlns:a14="http://schemas.microsoft.com/office/drawing/2010/main" val="0"/>
                </a:ext>
              </a:extLst>
            </a:blip>
            <a:srcRect l="2061" t="2492" r="1445" b="1309"/>
            <a:stretch/>
          </p:blipFill>
          <p:spPr>
            <a:xfrm>
              <a:off x="6128906" y="1888149"/>
              <a:ext cx="3939612" cy="2982954"/>
            </a:xfrm>
            <a:prstGeom prst="rect">
              <a:avLst/>
            </a:prstGeom>
          </p:spPr>
        </p:pic>
        <p:cxnSp>
          <p:nvCxnSpPr>
            <p:cNvPr id="55" name="Straight Connector 54"/>
            <p:cNvCxnSpPr/>
            <p:nvPr/>
          </p:nvCxnSpPr>
          <p:spPr>
            <a:xfrm flipV="1">
              <a:off x="6500302" y="2135666"/>
              <a:ext cx="4233216" cy="1740419"/>
            </a:xfrm>
            <a:prstGeom prst="line">
              <a:avLst/>
            </a:prstGeom>
            <a:ln w="22225">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78" name="Group 77"/>
          <p:cNvGrpSpPr/>
          <p:nvPr/>
        </p:nvGrpSpPr>
        <p:grpSpPr>
          <a:xfrm>
            <a:off x="148659" y="1105026"/>
            <a:ext cx="5806777" cy="3729574"/>
            <a:chOff x="112418" y="1709817"/>
            <a:chExt cx="4663156" cy="2801292"/>
          </a:xfrm>
        </p:grpSpPr>
        <p:grpSp>
          <p:nvGrpSpPr>
            <p:cNvPr id="22" name="Group 21"/>
            <p:cNvGrpSpPr/>
            <p:nvPr/>
          </p:nvGrpSpPr>
          <p:grpSpPr>
            <a:xfrm>
              <a:off x="112418" y="2126177"/>
              <a:ext cx="4663156" cy="2384932"/>
              <a:chOff x="73423" y="4241732"/>
              <a:chExt cx="4663156" cy="2384932"/>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29" t="1993" r="1009" b="1309"/>
              <a:stretch/>
            </p:blipFill>
            <p:spPr>
              <a:xfrm>
                <a:off x="73423" y="4434456"/>
                <a:ext cx="4663156" cy="2192208"/>
              </a:xfrm>
              <a:prstGeom prst="rect">
                <a:avLst/>
              </a:prstGeom>
            </p:spPr>
          </p:pic>
          <p:pic>
            <p:nvPicPr>
              <p:cNvPr id="4" name="Picture 3"/>
              <p:cNvPicPr>
                <a:picLocks noChangeAspect="1"/>
              </p:cNvPicPr>
              <p:nvPr/>
            </p:nvPicPr>
            <p:blipFill rotWithShape="1">
              <a:blip r:embed="rId4"/>
              <a:srcRect l="83096" t="14289" b="25251"/>
              <a:stretch/>
            </p:blipFill>
            <p:spPr>
              <a:xfrm rot="16200000">
                <a:off x="1804232" y="3796438"/>
                <a:ext cx="1427147" cy="2963254"/>
              </a:xfrm>
              <a:prstGeom prst="rect">
                <a:avLst/>
              </a:prstGeom>
            </p:spPr>
          </p:pic>
          <p:cxnSp>
            <p:nvCxnSpPr>
              <p:cNvPr id="5" name="Straight Connector 4"/>
              <p:cNvCxnSpPr/>
              <p:nvPr/>
            </p:nvCxnSpPr>
            <p:spPr>
              <a:xfrm flipH="1">
                <a:off x="1229172" y="4554908"/>
                <a:ext cx="8054" cy="1849414"/>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619429" y="4589092"/>
                <a:ext cx="0" cy="181523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814416" y="4563454"/>
                <a:ext cx="0" cy="184589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206098" y="4241732"/>
                <a:ext cx="0" cy="2167615"/>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597781" y="4563454"/>
                <a:ext cx="0" cy="184589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11340" y="4580546"/>
                <a:ext cx="0" cy="181883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16809" y="4563454"/>
                <a:ext cx="0" cy="184589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29" name="Oval 28"/>
            <p:cNvSpPr/>
            <p:nvPr/>
          </p:nvSpPr>
          <p:spPr>
            <a:xfrm>
              <a:off x="2933377" y="2877776"/>
              <a:ext cx="261364" cy="298869"/>
            </a:xfrm>
            <a:prstGeom prst="ellipse">
              <a:avLst/>
            </a:prstGeom>
            <a:gradFill flip="none" rotWithShape="1">
              <a:gsLst>
                <a:gs pos="16000">
                  <a:schemeClr val="accent2">
                    <a:lumMod val="52000"/>
                  </a:schemeClr>
                </a:gs>
                <a:gs pos="48000">
                  <a:schemeClr val="accent2">
                    <a:lumMod val="97000"/>
                    <a:lumOff val="3000"/>
                  </a:schemeClr>
                </a:gs>
                <a:gs pos="100000">
                  <a:schemeClr val="accent2">
                    <a:lumMod val="60000"/>
                    <a:lumOff val="4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1960365" y="2456207"/>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351834" y="2464083"/>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761888" y="2452516"/>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3143990" y="2529081"/>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545615" y="2442933"/>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565622" y="2453647"/>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172983" y="2444979"/>
              <a:ext cx="195278" cy="1433151"/>
            </a:xfrm>
            <a:prstGeom prst="rect">
              <a:avLst/>
            </a:prstGeom>
            <a:solidFill>
              <a:srgbClr val="FD7673">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p:cNvCxnSpPr>
              <a:endCxn id="29" idx="7"/>
            </p:cNvCxnSpPr>
            <p:nvPr/>
          </p:nvCxnSpPr>
          <p:spPr>
            <a:xfrm>
              <a:off x="3053894" y="1890258"/>
              <a:ext cx="0" cy="1102408"/>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151509" y="2029895"/>
              <a:ext cx="0" cy="960662"/>
            </a:xfrm>
            <a:prstGeom prst="line">
              <a:avLst/>
            </a:prstGeom>
            <a:ln w="254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956141" y="1709817"/>
              <a:ext cx="1361270" cy="276999"/>
            </a:xfrm>
            <a:prstGeom prst="rect">
              <a:avLst/>
            </a:prstGeom>
            <a:noFill/>
          </p:spPr>
          <p:txBody>
            <a:bodyPr wrap="none" rtlCol="0">
              <a:spAutoFit/>
            </a:bodyPr>
            <a:lstStyle/>
            <a:p>
              <a:r>
                <a:rPr lang="en-US" sz="1200" b="1" dirty="0" smtClean="0">
                  <a:solidFill>
                    <a:srgbClr val="C00000"/>
                  </a:solidFill>
                </a:rPr>
                <a:t>Actual hit position</a:t>
              </a:r>
              <a:endParaRPr lang="en-US" sz="1200" b="1" dirty="0">
                <a:solidFill>
                  <a:srgbClr val="C00000"/>
                </a:solidFill>
              </a:endParaRPr>
            </a:p>
          </p:txBody>
        </p:sp>
        <p:sp>
          <p:nvSpPr>
            <p:cNvPr id="49" name="TextBox 48"/>
            <p:cNvSpPr txBox="1"/>
            <p:nvPr/>
          </p:nvSpPr>
          <p:spPr>
            <a:xfrm>
              <a:off x="3020442" y="1836292"/>
              <a:ext cx="736035" cy="276999"/>
            </a:xfrm>
            <a:prstGeom prst="rect">
              <a:avLst/>
            </a:prstGeom>
            <a:noFill/>
          </p:spPr>
          <p:txBody>
            <a:bodyPr wrap="none" rtlCol="0">
              <a:spAutoFit/>
            </a:bodyPr>
            <a:lstStyle/>
            <a:p>
              <a:r>
                <a:rPr lang="en-US" sz="1200" b="1" dirty="0" smtClean="0">
                  <a:solidFill>
                    <a:schemeClr val="accent1">
                      <a:lumMod val="75000"/>
                    </a:schemeClr>
                  </a:solidFill>
                </a:rPr>
                <a:t>Centroid</a:t>
              </a:r>
              <a:endParaRPr lang="en-US" sz="1200" b="1" dirty="0">
                <a:solidFill>
                  <a:schemeClr val="accent1">
                    <a:lumMod val="75000"/>
                  </a:schemeClr>
                </a:solidFill>
              </a:endParaRPr>
            </a:p>
          </p:txBody>
        </p:sp>
        <p:sp>
          <p:nvSpPr>
            <p:cNvPr id="51" name="TextBox 50"/>
            <p:cNvSpPr txBox="1"/>
            <p:nvPr/>
          </p:nvSpPr>
          <p:spPr>
            <a:xfrm>
              <a:off x="230230" y="2004861"/>
              <a:ext cx="1689886" cy="261610"/>
            </a:xfrm>
            <a:prstGeom prst="rect">
              <a:avLst/>
            </a:prstGeom>
            <a:solidFill>
              <a:srgbClr val="FD7673">
                <a:alpha val="32000"/>
              </a:srgbClr>
            </a:solidFill>
          </p:spPr>
          <p:txBody>
            <a:bodyPr wrap="none" rtlCol="0">
              <a:spAutoFit/>
            </a:bodyPr>
            <a:lstStyle/>
            <a:p>
              <a:r>
                <a:rPr lang="en-US" sz="1100" b="1" dirty="0" smtClean="0"/>
                <a:t>+/- 0.5mm from pad edge</a:t>
              </a:r>
              <a:endParaRPr lang="en-US" sz="1100" b="1" dirty="0"/>
            </a:p>
          </p:txBody>
        </p:sp>
        <p:cxnSp>
          <p:nvCxnSpPr>
            <p:cNvPr id="53" name="Straight Connector 52"/>
            <p:cNvCxnSpPr/>
            <p:nvPr/>
          </p:nvCxnSpPr>
          <p:spPr>
            <a:xfrm flipH="1" flipV="1">
              <a:off x="838200" y="2233291"/>
              <a:ext cx="334783" cy="3475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a:off x="3515020" y="2662072"/>
              <a:ext cx="261364" cy="298869"/>
            </a:xfrm>
            <a:prstGeom prst="ellipse">
              <a:avLst/>
            </a:prstGeom>
            <a:gradFill flip="none" rotWithShape="1">
              <a:gsLst>
                <a:gs pos="16000">
                  <a:schemeClr val="accent2">
                    <a:lumMod val="52000"/>
                  </a:schemeClr>
                </a:gs>
                <a:gs pos="48000">
                  <a:schemeClr val="accent2">
                    <a:lumMod val="97000"/>
                    <a:lumOff val="3000"/>
                  </a:schemeClr>
                </a:gs>
                <a:gs pos="100000">
                  <a:schemeClr val="accent2">
                    <a:lumMod val="60000"/>
                    <a:lumOff val="4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9" name="Straight Connector 78"/>
          <p:cNvCxnSpPr/>
          <p:nvPr/>
        </p:nvCxnSpPr>
        <p:spPr>
          <a:xfrm flipV="1">
            <a:off x="2234704" y="2858974"/>
            <a:ext cx="1562323" cy="202841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965894" y="2935861"/>
            <a:ext cx="4530542" cy="3005971"/>
          </a:xfrm>
          <a:prstGeom prst="line">
            <a:avLst/>
          </a:prstGeom>
          <a:ln>
            <a:solidFill>
              <a:srgbClr val="C00000"/>
            </a:solidFill>
            <a:prstDash val="sysDot"/>
            <a:tailEnd type="stealth" w="lg" len="lg"/>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4705101" y="2651742"/>
            <a:ext cx="4489529" cy="2255278"/>
          </a:xfrm>
          <a:prstGeom prst="line">
            <a:avLst/>
          </a:prstGeom>
          <a:ln>
            <a:solidFill>
              <a:srgbClr val="C0000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3916475" y="1427242"/>
            <a:ext cx="762838" cy="276999"/>
          </a:xfrm>
          <a:prstGeom prst="rect">
            <a:avLst/>
          </a:prstGeom>
          <a:noFill/>
        </p:spPr>
        <p:txBody>
          <a:bodyPr wrap="none" rtlCol="0">
            <a:spAutoFit/>
          </a:bodyPr>
          <a:lstStyle/>
          <a:p>
            <a:r>
              <a:rPr lang="en-US" sz="1200" b="1" dirty="0" smtClean="0">
                <a:solidFill>
                  <a:srgbClr val="FF0000"/>
                </a:solidFill>
              </a:rPr>
              <a:t>Pad Edge</a:t>
            </a:r>
            <a:endParaRPr lang="en-US" sz="1200" b="1" dirty="0">
              <a:solidFill>
                <a:srgbClr val="FF0000"/>
              </a:solidFill>
            </a:endParaRPr>
          </a:p>
        </p:txBody>
      </p:sp>
      <p:sp>
        <p:nvSpPr>
          <p:cNvPr id="130" name="TextBox 129"/>
          <p:cNvSpPr txBox="1"/>
          <p:nvPr/>
        </p:nvSpPr>
        <p:spPr>
          <a:xfrm>
            <a:off x="5102815" y="1107820"/>
            <a:ext cx="1488741" cy="738664"/>
          </a:xfrm>
          <a:prstGeom prst="rect">
            <a:avLst/>
          </a:prstGeom>
          <a:noFill/>
        </p:spPr>
        <p:txBody>
          <a:bodyPr wrap="none" rtlCol="0">
            <a:spAutoFit/>
          </a:bodyPr>
          <a:lstStyle/>
          <a:p>
            <a:r>
              <a:rPr lang="en-US" sz="1200" b="1" dirty="0" smtClean="0">
                <a:solidFill>
                  <a:srgbClr val="FF0000"/>
                </a:solidFill>
              </a:rPr>
              <a:t>Centroid </a:t>
            </a:r>
          </a:p>
          <a:p>
            <a:r>
              <a:rPr lang="en-US" sz="1200" b="1" dirty="0" smtClean="0">
                <a:solidFill>
                  <a:srgbClr val="FF0000"/>
                </a:solidFill>
              </a:rPr>
              <a:t>Displacement </a:t>
            </a:r>
          </a:p>
          <a:p>
            <a:r>
              <a:rPr lang="en-US" sz="1200" b="1" dirty="0" smtClean="0">
                <a:solidFill>
                  <a:srgbClr val="FF0000"/>
                </a:solidFill>
              </a:rPr>
              <a:t>from Pad Edge:</a:t>
            </a:r>
            <a:r>
              <a:rPr lang="en-US" sz="1200" b="1" dirty="0" smtClean="0">
                <a:solidFill>
                  <a:srgbClr val="FF0000"/>
                </a:solidFill>
                <a:latin typeface="Symbol" panose="05050102010706020507" pitchFamily="18" charset="2"/>
              </a:rPr>
              <a:t>  </a:t>
            </a:r>
            <a:r>
              <a:rPr lang="en-US" dirty="0" err="1" smtClean="0">
                <a:solidFill>
                  <a:srgbClr val="FF0000"/>
                </a:solidFill>
                <a:latin typeface="Symbol" panose="05050102010706020507" pitchFamily="18" charset="2"/>
              </a:rPr>
              <a:t>D</a:t>
            </a:r>
            <a:r>
              <a:rPr lang="en-US" dirty="0" err="1" smtClean="0">
                <a:solidFill>
                  <a:srgbClr val="FF0000"/>
                </a:solidFill>
              </a:rPr>
              <a:t>d</a:t>
            </a:r>
            <a:endParaRPr lang="en-US" dirty="0">
              <a:solidFill>
                <a:srgbClr val="FF0000"/>
              </a:solidFill>
            </a:endParaRPr>
          </a:p>
        </p:txBody>
      </p:sp>
      <p:sp>
        <p:nvSpPr>
          <p:cNvPr id="131" name="TextBox 130"/>
          <p:cNvSpPr txBox="1"/>
          <p:nvPr/>
        </p:nvSpPr>
        <p:spPr>
          <a:xfrm>
            <a:off x="2948018" y="969406"/>
            <a:ext cx="878126" cy="646331"/>
          </a:xfrm>
          <a:prstGeom prst="rect">
            <a:avLst/>
          </a:prstGeom>
          <a:noFill/>
        </p:spPr>
        <p:txBody>
          <a:bodyPr wrap="none" rtlCol="0">
            <a:spAutoFit/>
          </a:bodyPr>
          <a:lstStyle/>
          <a:p>
            <a:r>
              <a:rPr lang="en-US" dirty="0" smtClean="0">
                <a:solidFill>
                  <a:srgbClr val="C00000"/>
                </a:solidFill>
                <a:latin typeface="Symbol" panose="05050102010706020507" pitchFamily="18" charset="2"/>
              </a:rPr>
              <a:t> </a:t>
            </a:r>
            <a:r>
              <a:rPr lang="en-US" sz="1200" b="1" dirty="0" smtClean="0">
                <a:solidFill>
                  <a:srgbClr val="C00000"/>
                </a:solidFill>
              </a:rPr>
              <a:t>Residual:</a:t>
            </a:r>
            <a:r>
              <a:rPr lang="en-US" sz="1600" b="1" dirty="0" smtClean="0">
                <a:solidFill>
                  <a:srgbClr val="C00000"/>
                </a:solidFill>
              </a:rPr>
              <a:t> </a:t>
            </a:r>
          </a:p>
          <a:p>
            <a:r>
              <a:rPr lang="en-US" dirty="0" smtClean="0">
                <a:solidFill>
                  <a:srgbClr val="C00000"/>
                </a:solidFill>
                <a:latin typeface="Symbol" panose="05050102010706020507" pitchFamily="18" charset="2"/>
              </a:rPr>
              <a:t>D</a:t>
            </a:r>
            <a:r>
              <a:rPr lang="en-US" dirty="0" smtClean="0">
                <a:solidFill>
                  <a:srgbClr val="C00000"/>
                </a:solidFill>
              </a:rPr>
              <a:t>E</a:t>
            </a:r>
            <a:endParaRPr lang="en-US" dirty="0">
              <a:solidFill>
                <a:srgbClr val="C00000"/>
              </a:solidFill>
            </a:endParaRPr>
          </a:p>
        </p:txBody>
      </p:sp>
      <p:cxnSp>
        <p:nvCxnSpPr>
          <p:cNvPr id="133" name="Straight Connector 132"/>
          <p:cNvCxnSpPr/>
          <p:nvPr/>
        </p:nvCxnSpPr>
        <p:spPr>
          <a:xfrm>
            <a:off x="3413111" y="1457807"/>
            <a:ext cx="467104" cy="255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3985168" y="1656202"/>
            <a:ext cx="1148870" cy="927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358923" y="4114005"/>
            <a:ext cx="1068142"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358923" y="4351863"/>
            <a:ext cx="1110400"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358923" y="4232221"/>
            <a:ext cx="1177813"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1" name="TextBox 160"/>
          <p:cNvSpPr txBox="1"/>
          <p:nvPr/>
        </p:nvSpPr>
        <p:spPr>
          <a:xfrm rot="16200000">
            <a:off x="-1656592" y="3869974"/>
            <a:ext cx="3619517" cy="369332"/>
          </a:xfrm>
          <a:prstGeom prst="rect">
            <a:avLst/>
          </a:prstGeom>
          <a:noFill/>
        </p:spPr>
        <p:txBody>
          <a:bodyPr wrap="none" rtlCol="0">
            <a:spAutoFit/>
          </a:bodyPr>
          <a:lstStyle/>
          <a:p>
            <a:r>
              <a:rPr lang="en-US" dirty="0" smtClean="0">
                <a:solidFill>
                  <a:srgbClr val="FF0000"/>
                </a:solidFill>
              </a:rPr>
              <a:t>Residual is +/- 0.5mm from Pad Edge</a:t>
            </a:r>
            <a:endParaRPr lang="en-US" dirty="0">
              <a:solidFill>
                <a:srgbClr val="FF0000"/>
              </a:solidFill>
            </a:endParaRPr>
          </a:p>
        </p:txBody>
      </p:sp>
      <p:sp>
        <p:nvSpPr>
          <p:cNvPr id="71" name="Rectangle 70"/>
          <p:cNvSpPr/>
          <p:nvPr/>
        </p:nvSpPr>
        <p:spPr>
          <a:xfrm>
            <a:off x="7608601" y="682622"/>
            <a:ext cx="2374111" cy="369332"/>
          </a:xfrm>
          <a:prstGeom prst="rect">
            <a:avLst/>
          </a:prstGeom>
          <a:solidFill>
            <a:srgbClr val="FFFF00"/>
          </a:solidFill>
        </p:spPr>
        <p:txBody>
          <a:bodyPr wrap="none">
            <a:spAutoFit/>
          </a:bodyPr>
          <a:lstStyle/>
          <a:p>
            <a:r>
              <a:rPr lang="en-US" u="sng" dirty="0"/>
              <a:t>5</a:t>
            </a:r>
            <a:r>
              <a:rPr lang="en-US" u="sng" dirty="0" smtClean="0"/>
              <a:t>deg.  DNL (zoomed in)</a:t>
            </a:r>
            <a:endParaRPr lang="en-US" u="sng" dirty="0"/>
          </a:p>
        </p:txBody>
      </p:sp>
      <p:grpSp>
        <p:nvGrpSpPr>
          <p:cNvPr id="17" name="Group 16"/>
          <p:cNvGrpSpPr/>
          <p:nvPr/>
        </p:nvGrpSpPr>
        <p:grpSpPr>
          <a:xfrm>
            <a:off x="7013812" y="3576539"/>
            <a:ext cx="4829814" cy="3125894"/>
            <a:chOff x="6634173" y="3556917"/>
            <a:chExt cx="4829814" cy="3125894"/>
          </a:xfrm>
        </p:grpSpPr>
        <p:sp>
          <p:nvSpPr>
            <p:cNvPr id="62" name="Rectangle 61"/>
            <p:cNvSpPr/>
            <p:nvPr/>
          </p:nvSpPr>
          <p:spPr>
            <a:xfrm>
              <a:off x="6685927" y="3560148"/>
              <a:ext cx="4667874" cy="31226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Arrow Connector 63"/>
            <p:cNvCxnSpPr/>
            <p:nvPr/>
          </p:nvCxnSpPr>
          <p:spPr>
            <a:xfrm flipV="1">
              <a:off x="7412859" y="3772550"/>
              <a:ext cx="0" cy="23891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7251973" y="6004219"/>
              <a:ext cx="37897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7412859" y="3936164"/>
              <a:ext cx="3245227" cy="205951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8229865" y="3944290"/>
              <a:ext cx="1607998" cy="2068055"/>
            </a:xfrm>
            <a:prstGeom prst="line">
              <a:avLst/>
            </a:prstGeom>
            <a:ln w="22225">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412859" y="3936164"/>
              <a:ext cx="3578513"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9035472" y="3939013"/>
              <a:ext cx="0" cy="2068082"/>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229865" y="3936137"/>
              <a:ext cx="0" cy="2068082"/>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10625637" y="3948550"/>
              <a:ext cx="0" cy="2068082"/>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9854781" y="3948550"/>
              <a:ext cx="0" cy="2068082"/>
            </a:xfrm>
            <a:prstGeom prst="line">
              <a:avLst/>
            </a:prstGeom>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8795657" y="5955112"/>
              <a:ext cx="476412" cy="369332"/>
            </a:xfrm>
            <a:prstGeom prst="rect">
              <a:avLst/>
            </a:prstGeom>
            <a:noFill/>
          </p:spPr>
          <p:txBody>
            <a:bodyPr wrap="none" rtlCol="0">
              <a:spAutoFit/>
            </a:bodyPr>
            <a:lstStyle/>
            <a:p>
              <a:r>
                <a:rPr lang="en-US" dirty="0" smtClean="0"/>
                <a:t>0.0</a:t>
              </a:r>
              <a:endParaRPr lang="en-US" dirty="0"/>
            </a:p>
          </p:txBody>
        </p:sp>
        <p:sp>
          <p:nvSpPr>
            <p:cNvPr id="100" name="TextBox 99"/>
            <p:cNvSpPr txBox="1"/>
            <p:nvPr/>
          </p:nvSpPr>
          <p:spPr>
            <a:xfrm>
              <a:off x="9598851" y="5955112"/>
              <a:ext cx="476412" cy="369332"/>
            </a:xfrm>
            <a:prstGeom prst="rect">
              <a:avLst/>
            </a:prstGeom>
            <a:noFill/>
          </p:spPr>
          <p:txBody>
            <a:bodyPr wrap="none" rtlCol="0">
              <a:spAutoFit/>
            </a:bodyPr>
            <a:lstStyle/>
            <a:p>
              <a:r>
                <a:rPr lang="en-US" dirty="0" smtClean="0"/>
                <a:t>0.5</a:t>
              </a:r>
              <a:endParaRPr lang="en-US" dirty="0"/>
            </a:p>
          </p:txBody>
        </p:sp>
        <p:sp>
          <p:nvSpPr>
            <p:cNvPr id="101" name="TextBox 100"/>
            <p:cNvSpPr txBox="1"/>
            <p:nvPr/>
          </p:nvSpPr>
          <p:spPr>
            <a:xfrm>
              <a:off x="7189269" y="5955112"/>
              <a:ext cx="546945" cy="369332"/>
            </a:xfrm>
            <a:prstGeom prst="rect">
              <a:avLst/>
            </a:prstGeom>
            <a:noFill/>
          </p:spPr>
          <p:txBody>
            <a:bodyPr wrap="none" rtlCol="0">
              <a:spAutoFit/>
            </a:bodyPr>
            <a:lstStyle/>
            <a:p>
              <a:r>
                <a:rPr lang="en-US" dirty="0" smtClean="0"/>
                <a:t>-1.0</a:t>
              </a:r>
              <a:endParaRPr lang="en-US" dirty="0"/>
            </a:p>
          </p:txBody>
        </p:sp>
        <p:sp>
          <p:nvSpPr>
            <p:cNvPr id="102" name="TextBox 101"/>
            <p:cNvSpPr txBox="1"/>
            <p:nvPr/>
          </p:nvSpPr>
          <p:spPr>
            <a:xfrm>
              <a:off x="7992463" y="5955112"/>
              <a:ext cx="546945" cy="369332"/>
            </a:xfrm>
            <a:prstGeom prst="rect">
              <a:avLst/>
            </a:prstGeom>
            <a:noFill/>
          </p:spPr>
          <p:txBody>
            <a:bodyPr wrap="none" rtlCol="0">
              <a:spAutoFit/>
            </a:bodyPr>
            <a:lstStyle/>
            <a:p>
              <a:r>
                <a:rPr lang="en-US" dirty="0" smtClean="0"/>
                <a:t>-0.5</a:t>
              </a:r>
              <a:endParaRPr lang="en-US" dirty="0"/>
            </a:p>
          </p:txBody>
        </p:sp>
        <p:sp>
          <p:nvSpPr>
            <p:cNvPr id="103" name="TextBox 102"/>
            <p:cNvSpPr txBox="1"/>
            <p:nvPr/>
          </p:nvSpPr>
          <p:spPr>
            <a:xfrm>
              <a:off x="10402047" y="5955112"/>
              <a:ext cx="476412" cy="369332"/>
            </a:xfrm>
            <a:prstGeom prst="rect">
              <a:avLst/>
            </a:prstGeom>
            <a:noFill/>
          </p:spPr>
          <p:txBody>
            <a:bodyPr wrap="none" rtlCol="0">
              <a:spAutoFit/>
            </a:bodyPr>
            <a:lstStyle/>
            <a:p>
              <a:r>
                <a:rPr lang="en-US" dirty="0"/>
                <a:t>1</a:t>
              </a:r>
              <a:r>
                <a:rPr lang="en-US" dirty="0" smtClean="0"/>
                <a:t>.0</a:t>
              </a:r>
              <a:endParaRPr lang="en-US" dirty="0"/>
            </a:p>
          </p:txBody>
        </p:sp>
        <p:sp>
          <p:nvSpPr>
            <p:cNvPr id="113" name="TextBox 112"/>
            <p:cNvSpPr txBox="1"/>
            <p:nvPr/>
          </p:nvSpPr>
          <p:spPr>
            <a:xfrm rot="16200000">
              <a:off x="5863994" y="4815601"/>
              <a:ext cx="1909690" cy="369332"/>
            </a:xfrm>
            <a:prstGeom prst="rect">
              <a:avLst/>
            </a:prstGeom>
            <a:noFill/>
          </p:spPr>
          <p:txBody>
            <a:bodyPr wrap="none" rtlCol="0">
              <a:spAutoFit/>
            </a:bodyPr>
            <a:lstStyle/>
            <a:p>
              <a:r>
                <a:rPr lang="en-US" dirty="0" smtClean="0"/>
                <a:t>Actual Hit Position</a:t>
              </a:r>
              <a:endParaRPr lang="en-US" dirty="0"/>
            </a:p>
          </p:txBody>
        </p:sp>
        <p:sp>
          <p:nvSpPr>
            <p:cNvPr id="114" name="Rectangle 113"/>
            <p:cNvSpPr/>
            <p:nvPr/>
          </p:nvSpPr>
          <p:spPr>
            <a:xfrm>
              <a:off x="8843900" y="6294407"/>
              <a:ext cx="993157" cy="369332"/>
            </a:xfrm>
            <a:prstGeom prst="rect">
              <a:avLst/>
            </a:prstGeom>
          </p:spPr>
          <p:txBody>
            <a:bodyPr wrap="none">
              <a:spAutoFit/>
            </a:bodyPr>
            <a:lstStyle/>
            <a:p>
              <a:r>
                <a:rPr lang="en-US" dirty="0" smtClean="0"/>
                <a:t>Centroid</a:t>
              </a:r>
              <a:endParaRPr lang="en-US" dirty="0"/>
            </a:p>
          </p:txBody>
        </p:sp>
        <p:cxnSp>
          <p:nvCxnSpPr>
            <p:cNvPr id="116" name="Straight Connector 115"/>
            <p:cNvCxnSpPr/>
            <p:nvPr/>
          </p:nvCxnSpPr>
          <p:spPr>
            <a:xfrm>
              <a:off x="7407528" y="4965919"/>
              <a:ext cx="3218109" cy="0"/>
            </a:xfrm>
            <a:prstGeom prst="line">
              <a:avLst/>
            </a:prstGeom>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6892212" y="5825292"/>
              <a:ext cx="546945" cy="369332"/>
            </a:xfrm>
            <a:prstGeom prst="rect">
              <a:avLst/>
            </a:prstGeom>
            <a:noFill/>
          </p:spPr>
          <p:txBody>
            <a:bodyPr wrap="none" rtlCol="0">
              <a:spAutoFit/>
            </a:bodyPr>
            <a:lstStyle/>
            <a:p>
              <a:r>
                <a:rPr lang="en-US" dirty="0" smtClean="0"/>
                <a:t>-1.0</a:t>
              </a:r>
              <a:endParaRPr lang="en-US" dirty="0"/>
            </a:p>
          </p:txBody>
        </p:sp>
        <p:sp>
          <p:nvSpPr>
            <p:cNvPr id="118" name="TextBox 117"/>
            <p:cNvSpPr txBox="1"/>
            <p:nvPr/>
          </p:nvSpPr>
          <p:spPr>
            <a:xfrm>
              <a:off x="6962745" y="3800557"/>
              <a:ext cx="476412" cy="369332"/>
            </a:xfrm>
            <a:prstGeom prst="rect">
              <a:avLst/>
            </a:prstGeom>
            <a:noFill/>
          </p:spPr>
          <p:txBody>
            <a:bodyPr wrap="none" rtlCol="0">
              <a:spAutoFit/>
            </a:bodyPr>
            <a:lstStyle/>
            <a:p>
              <a:r>
                <a:rPr lang="en-US" dirty="0" smtClean="0"/>
                <a:t>1.0</a:t>
              </a:r>
              <a:endParaRPr lang="en-US" dirty="0"/>
            </a:p>
          </p:txBody>
        </p:sp>
        <p:sp>
          <p:nvSpPr>
            <p:cNvPr id="119" name="TextBox 118"/>
            <p:cNvSpPr txBox="1"/>
            <p:nvPr/>
          </p:nvSpPr>
          <p:spPr>
            <a:xfrm>
              <a:off x="6962745" y="4812925"/>
              <a:ext cx="476412" cy="369332"/>
            </a:xfrm>
            <a:prstGeom prst="rect">
              <a:avLst/>
            </a:prstGeom>
            <a:noFill/>
          </p:spPr>
          <p:txBody>
            <a:bodyPr wrap="none" rtlCol="0">
              <a:spAutoFit/>
            </a:bodyPr>
            <a:lstStyle/>
            <a:p>
              <a:r>
                <a:rPr lang="en-US" dirty="0"/>
                <a:t>0</a:t>
              </a:r>
              <a:r>
                <a:rPr lang="en-US" dirty="0" smtClean="0"/>
                <a:t>.0</a:t>
              </a:r>
              <a:endParaRPr lang="en-US" dirty="0"/>
            </a:p>
          </p:txBody>
        </p:sp>
        <p:cxnSp>
          <p:nvCxnSpPr>
            <p:cNvPr id="121" name="Straight Connector 120"/>
            <p:cNvCxnSpPr/>
            <p:nvPr/>
          </p:nvCxnSpPr>
          <p:spPr>
            <a:xfrm>
              <a:off x="8460336" y="5332745"/>
              <a:ext cx="0" cy="406357"/>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8468882" y="5725852"/>
              <a:ext cx="572569"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37" name="TextBox 136"/>
            <p:cNvSpPr txBox="1"/>
            <p:nvPr/>
          </p:nvSpPr>
          <p:spPr>
            <a:xfrm>
              <a:off x="8065268" y="5404354"/>
              <a:ext cx="437940" cy="369332"/>
            </a:xfrm>
            <a:prstGeom prst="rect">
              <a:avLst/>
            </a:prstGeom>
            <a:noFill/>
          </p:spPr>
          <p:txBody>
            <a:bodyPr wrap="none" rtlCol="0">
              <a:spAutoFit/>
            </a:bodyPr>
            <a:lstStyle/>
            <a:p>
              <a:r>
                <a:rPr lang="en-US" dirty="0" smtClean="0">
                  <a:latin typeface="Symbol" panose="05050102010706020507" pitchFamily="18" charset="2"/>
                </a:rPr>
                <a:t>D</a:t>
              </a:r>
              <a:r>
                <a:rPr lang="en-US" dirty="0" smtClean="0"/>
                <a:t>E</a:t>
              </a:r>
              <a:endParaRPr lang="en-US" dirty="0"/>
            </a:p>
          </p:txBody>
        </p:sp>
        <p:sp>
          <p:nvSpPr>
            <p:cNvPr id="138" name="TextBox 137"/>
            <p:cNvSpPr txBox="1"/>
            <p:nvPr/>
          </p:nvSpPr>
          <p:spPr>
            <a:xfrm>
              <a:off x="8511416" y="5679733"/>
              <a:ext cx="447558" cy="369332"/>
            </a:xfrm>
            <a:prstGeom prst="rect">
              <a:avLst/>
            </a:prstGeom>
            <a:noFill/>
          </p:spPr>
          <p:txBody>
            <a:bodyPr wrap="none" rtlCol="0">
              <a:spAutoFit/>
            </a:bodyPr>
            <a:lstStyle/>
            <a:p>
              <a:r>
                <a:rPr lang="en-US" dirty="0" err="1" smtClean="0">
                  <a:latin typeface="Symbol" panose="05050102010706020507" pitchFamily="18" charset="2"/>
                </a:rPr>
                <a:t>D</a:t>
              </a:r>
              <a:r>
                <a:rPr lang="en-US" dirty="0" err="1"/>
                <a:t>d</a:t>
              </a:r>
              <a:endParaRPr lang="en-US" dirty="0"/>
            </a:p>
          </p:txBody>
        </p:sp>
        <p:sp>
          <p:nvSpPr>
            <p:cNvPr id="140" name="TextBox 139"/>
            <p:cNvSpPr txBox="1"/>
            <p:nvPr/>
          </p:nvSpPr>
          <p:spPr>
            <a:xfrm>
              <a:off x="8738261" y="3556917"/>
              <a:ext cx="923651" cy="369332"/>
            </a:xfrm>
            <a:prstGeom prst="rect">
              <a:avLst/>
            </a:prstGeom>
            <a:noFill/>
          </p:spPr>
          <p:txBody>
            <a:bodyPr wrap="none" rtlCol="0">
              <a:spAutoFit/>
            </a:bodyPr>
            <a:lstStyle/>
            <a:p>
              <a:r>
                <a:rPr lang="en-US" dirty="0" smtClean="0">
                  <a:latin typeface="Symbol" panose="05050102010706020507" pitchFamily="18" charset="2"/>
                </a:rPr>
                <a:t>D</a:t>
              </a:r>
              <a:r>
                <a:rPr lang="en-US" dirty="0" smtClean="0"/>
                <a:t>E = </a:t>
              </a:r>
              <a:r>
                <a:rPr lang="en-US" dirty="0" err="1" smtClean="0">
                  <a:latin typeface="Symbol" panose="05050102010706020507" pitchFamily="18" charset="2"/>
                </a:rPr>
                <a:t>D</a:t>
              </a:r>
              <a:r>
                <a:rPr lang="en-US" dirty="0" err="1" smtClean="0"/>
                <a:t>d</a:t>
              </a:r>
              <a:endParaRPr lang="en-US" dirty="0"/>
            </a:p>
          </p:txBody>
        </p:sp>
        <p:sp>
          <p:nvSpPr>
            <p:cNvPr id="12" name="TextBox 11"/>
            <p:cNvSpPr txBox="1"/>
            <p:nvPr/>
          </p:nvSpPr>
          <p:spPr>
            <a:xfrm>
              <a:off x="9386110" y="4766563"/>
              <a:ext cx="2077877" cy="646331"/>
            </a:xfrm>
            <a:prstGeom prst="rect">
              <a:avLst/>
            </a:prstGeom>
            <a:noFill/>
          </p:spPr>
          <p:txBody>
            <a:bodyPr wrap="none" rtlCol="0">
              <a:spAutoFit/>
            </a:bodyPr>
            <a:lstStyle/>
            <a:p>
              <a:r>
                <a:rPr lang="en-US" dirty="0" smtClean="0"/>
                <a:t>0.0 = Pad Edge or</a:t>
              </a:r>
            </a:p>
            <a:p>
              <a:r>
                <a:rPr lang="en-US" dirty="0" smtClean="0"/>
                <a:t> pos. </a:t>
              </a:r>
              <a:r>
                <a:rPr lang="en-US" dirty="0" err="1" smtClean="0"/>
                <a:t>btwn</a:t>
              </a:r>
              <a:r>
                <a:rPr lang="en-US" dirty="0" smtClean="0"/>
                <a:t> two pads</a:t>
              </a:r>
              <a:endParaRPr lang="en-US" dirty="0"/>
            </a:p>
          </p:txBody>
        </p:sp>
      </p:grpSp>
      <p:sp>
        <p:nvSpPr>
          <p:cNvPr id="15" name="Rectangle 14"/>
          <p:cNvSpPr/>
          <p:nvPr/>
        </p:nvSpPr>
        <p:spPr>
          <a:xfrm>
            <a:off x="202270" y="694575"/>
            <a:ext cx="2627835" cy="646331"/>
          </a:xfrm>
          <a:prstGeom prst="rect">
            <a:avLst/>
          </a:prstGeom>
          <a:ln>
            <a:solidFill>
              <a:schemeClr val="tx1"/>
            </a:solidFill>
          </a:ln>
        </p:spPr>
        <p:txBody>
          <a:bodyPr wrap="none">
            <a:spAutoFit/>
          </a:bodyPr>
          <a:lstStyle/>
          <a:p>
            <a:r>
              <a:rPr lang="en-US" dirty="0" smtClean="0">
                <a:latin typeface="Symbol" panose="05050102010706020507" pitchFamily="18" charset="2"/>
              </a:rPr>
              <a:t>D</a:t>
            </a:r>
            <a:r>
              <a:rPr lang="en-US" dirty="0" smtClean="0"/>
              <a:t>E = </a:t>
            </a:r>
            <a:r>
              <a:rPr lang="en-US" dirty="0" err="1" smtClean="0">
                <a:latin typeface="Symbol" panose="05050102010706020507" pitchFamily="18" charset="2"/>
              </a:rPr>
              <a:t>D</a:t>
            </a:r>
            <a:r>
              <a:rPr lang="en-US" dirty="0" err="1" smtClean="0"/>
              <a:t>d</a:t>
            </a:r>
            <a:endParaRPr lang="en-US" dirty="0" smtClean="0"/>
          </a:p>
          <a:p>
            <a:r>
              <a:rPr lang="en-US" dirty="0" smtClean="0"/>
              <a:t>Hit Pos. = </a:t>
            </a:r>
            <a:r>
              <a:rPr lang="en-US" dirty="0" smtClean="0">
                <a:latin typeface="Symbol" panose="05050102010706020507" pitchFamily="18" charset="2"/>
              </a:rPr>
              <a:t>D</a:t>
            </a:r>
            <a:r>
              <a:rPr lang="en-US" dirty="0" smtClean="0"/>
              <a:t>E + </a:t>
            </a:r>
            <a:r>
              <a:rPr lang="en-US" dirty="0" err="1" smtClean="0">
                <a:latin typeface="Symbol" panose="05050102010706020507" pitchFamily="18" charset="2"/>
              </a:rPr>
              <a:t>D</a:t>
            </a:r>
            <a:r>
              <a:rPr lang="en-US" dirty="0" err="1" smtClean="0"/>
              <a:t>d</a:t>
            </a:r>
            <a:r>
              <a:rPr lang="en-US" dirty="0" smtClean="0"/>
              <a:t> = 2*</a:t>
            </a:r>
            <a:r>
              <a:rPr lang="en-US" dirty="0" smtClean="0">
                <a:latin typeface="Symbol" panose="05050102010706020507" pitchFamily="18" charset="2"/>
              </a:rPr>
              <a:t> </a:t>
            </a:r>
            <a:r>
              <a:rPr lang="en-US" dirty="0" err="1" smtClean="0">
                <a:latin typeface="Symbol" panose="05050102010706020507" pitchFamily="18" charset="2"/>
              </a:rPr>
              <a:t>D</a:t>
            </a:r>
            <a:r>
              <a:rPr lang="en-US" dirty="0" err="1" smtClean="0"/>
              <a:t>d</a:t>
            </a:r>
            <a:endParaRPr lang="en-US" dirty="0" smtClean="0"/>
          </a:p>
        </p:txBody>
      </p:sp>
      <p:sp>
        <p:nvSpPr>
          <p:cNvPr id="20" name="Oval 19"/>
          <p:cNvSpPr/>
          <p:nvPr/>
        </p:nvSpPr>
        <p:spPr>
          <a:xfrm rot="20288892">
            <a:off x="7810261" y="1768628"/>
            <a:ext cx="947643" cy="73639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a:stCxn id="20" idx="4"/>
          </p:cNvCxnSpPr>
          <p:nvPr/>
        </p:nvCxnSpPr>
        <p:spPr>
          <a:xfrm>
            <a:off x="8421129" y="2478571"/>
            <a:ext cx="327455" cy="1097968"/>
          </a:xfrm>
          <a:prstGeom prst="straightConnector1">
            <a:avLst/>
          </a:prstGeom>
          <a:ln w="254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8811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95"/>
          <p:cNvPicPr>
            <a:picLocks noChangeAspect="1"/>
          </p:cNvPicPr>
          <p:nvPr/>
        </p:nvPicPr>
        <p:blipFill rotWithShape="1">
          <a:blip r:embed="rId3"/>
          <a:srcRect l="83096" t="16504" r="10555" b="64088"/>
          <a:stretch/>
        </p:blipFill>
        <p:spPr>
          <a:xfrm rot="16200000">
            <a:off x="4673831" y="-1413510"/>
            <a:ext cx="2754165" cy="10787686"/>
          </a:xfrm>
          <a:prstGeom prst="rect">
            <a:avLst/>
          </a:prstGeom>
          <a:effectLst>
            <a:outerShdw dist="50800" dir="5400000" algn="ctr" rotWithShape="0">
              <a:srgbClr val="000000"/>
            </a:outerShdw>
          </a:effectLst>
        </p:spPr>
      </p:pic>
      <p:sp>
        <p:nvSpPr>
          <p:cNvPr id="2" name="Title 1"/>
          <p:cNvSpPr>
            <a:spLocks noGrp="1"/>
          </p:cNvSpPr>
          <p:nvPr>
            <p:ph type="title"/>
          </p:nvPr>
        </p:nvSpPr>
        <p:spPr>
          <a:xfrm>
            <a:off x="0" y="4765"/>
            <a:ext cx="10515600" cy="1325563"/>
          </a:xfrm>
        </p:spPr>
        <p:txBody>
          <a:bodyPr/>
          <a:lstStyle/>
          <a:p>
            <a:r>
              <a:rPr lang="en-US" dirty="0" smtClean="0"/>
              <a:t>Interpret expression for corrected Centroid</a:t>
            </a:r>
            <a:endParaRPr lang="en-US" dirty="0"/>
          </a:p>
        </p:txBody>
      </p:sp>
      <p:pic>
        <p:nvPicPr>
          <p:cNvPr id="37" name="Picture 36"/>
          <p:cNvPicPr>
            <a:picLocks noChangeAspect="1"/>
          </p:cNvPicPr>
          <p:nvPr/>
        </p:nvPicPr>
        <p:blipFill rotWithShape="1">
          <a:blip r:embed="rId4">
            <a:extLst>
              <a:ext uri="{28A0092B-C50C-407E-A947-70E740481C1C}">
                <a14:useLocalDpi xmlns:a14="http://schemas.microsoft.com/office/drawing/2010/main" val="0"/>
              </a:ext>
            </a:extLst>
          </a:blip>
          <a:srcRect l="26681" t="17360" r="69725" b="58395"/>
          <a:stretch/>
        </p:blipFill>
        <p:spPr>
          <a:xfrm>
            <a:off x="4133609" y="822872"/>
            <a:ext cx="4126102" cy="1766406"/>
          </a:xfrm>
          <a:prstGeom prst="rect">
            <a:avLst/>
          </a:prstGeom>
        </p:spPr>
      </p:pic>
      <p:sp>
        <p:nvSpPr>
          <p:cNvPr id="4" name="Rectangle 3"/>
          <p:cNvSpPr/>
          <p:nvPr/>
        </p:nvSpPr>
        <p:spPr>
          <a:xfrm>
            <a:off x="7862122" y="1894714"/>
            <a:ext cx="948039" cy="307777"/>
          </a:xfrm>
          <a:prstGeom prst="rect">
            <a:avLst/>
          </a:prstGeom>
        </p:spPr>
        <p:txBody>
          <a:bodyPr wrap="none">
            <a:spAutoFit/>
          </a:bodyPr>
          <a:lstStyle/>
          <a:p>
            <a:r>
              <a:rPr lang="en-US" sz="1400" i="1" dirty="0" smtClean="0"/>
              <a:t>q2~37.5%</a:t>
            </a:r>
            <a:endParaRPr lang="en-US" sz="1400" i="1" dirty="0"/>
          </a:p>
        </p:txBody>
      </p:sp>
      <p:cxnSp>
        <p:nvCxnSpPr>
          <p:cNvPr id="6" name="Straight Connector 5"/>
          <p:cNvCxnSpPr/>
          <p:nvPr/>
        </p:nvCxnSpPr>
        <p:spPr>
          <a:xfrm>
            <a:off x="3698139" y="2567684"/>
            <a:ext cx="4855306"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916956" y="2432221"/>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118159" y="2432221"/>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18760" y="2432221"/>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319361" y="2432221"/>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017558" y="2432221"/>
            <a:ext cx="0" cy="23406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759838" y="2631083"/>
            <a:ext cx="301686" cy="369332"/>
          </a:xfrm>
          <a:prstGeom prst="rect">
            <a:avLst/>
          </a:prstGeom>
          <a:noFill/>
        </p:spPr>
        <p:txBody>
          <a:bodyPr wrap="none" rtlCol="0">
            <a:spAutoFit/>
          </a:bodyPr>
          <a:lstStyle/>
          <a:p>
            <a:r>
              <a:rPr lang="en-US" b="1" dirty="0" smtClean="0">
                <a:solidFill>
                  <a:srgbClr val="FFC000"/>
                </a:solidFill>
              </a:rPr>
              <a:t>0</a:t>
            </a:r>
            <a:endParaRPr lang="en-US" b="1" dirty="0">
              <a:solidFill>
                <a:srgbClr val="FFC000"/>
              </a:solidFill>
            </a:endParaRPr>
          </a:p>
        </p:txBody>
      </p:sp>
      <p:sp>
        <p:nvSpPr>
          <p:cNvPr id="13" name="TextBox 12"/>
          <p:cNvSpPr txBox="1"/>
          <p:nvPr/>
        </p:nvSpPr>
        <p:spPr>
          <a:xfrm>
            <a:off x="4698141" y="2631083"/>
            <a:ext cx="514949" cy="369332"/>
          </a:xfrm>
          <a:prstGeom prst="rect">
            <a:avLst/>
          </a:prstGeom>
          <a:noFill/>
        </p:spPr>
        <p:txBody>
          <a:bodyPr wrap="none" rtlCol="0">
            <a:spAutoFit/>
          </a:bodyPr>
          <a:lstStyle/>
          <a:p>
            <a:r>
              <a:rPr lang="en-US" b="1" dirty="0" smtClean="0">
                <a:solidFill>
                  <a:srgbClr val="FFC000"/>
                </a:solidFill>
              </a:rPr>
              <a:t>P/4</a:t>
            </a:r>
            <a:endParaRPr lang="en-US" b="1" dirty="0">
              <a:solidFill>
                <a:srgbClr val="FFC000"/>
              </a:solidFill>
            </a:endParaRPr>
          </a:p>
        </p:txBody>
      </p:sp>
      <p:sp>
        <p:nvSpPr>
          <p:cNvPr id="14" name="TextBox 13"/>
          <p:cNvSpPr txBox="1"/>
          <p:nvPr/>
        </p:nvSpPr>
        <p:spPr>
          <a:xfrm>
            <a:off x="5841752" y="2631083"/>
            <a:ext cx="514949" cy="369332"/>
          </a:xfrm>
          <a:prstGeom prst="rect">
            <a:avLst/>
          </a:prstGeom>
          <a:noFill/>
        </p:spPr>
        <p:txBody>
          <a:bodyPr wrap="none" rtlCol="0">
            <a:spAutoFit/>
          </a:bodyPr>
          <a:lstStyle/>
          <a:p>
            <a:r>
              <a:rPr lang="en-US" b="1" dirty="0" smtClean="0">
                <a:solidFill>
                  <a:srgbClr val="FFC000"/>
                </a:solidFill>
              </a:rPr>
              <a:t>P/2</a:t>
            </a:r>
            <a:endParaRPr lang="en-US" b="1" dirty="0">
              <a:solidFill>
                <a:srgbClr val="FFC000"/>
              </a:solidFill>
            </a:endParaRPr>
          </a:p>
        </p:txBody>
      </p:sp>
      <p:sp>
        <p:nvSpPr>
          <p:cNvPr id="15" name="TextBox 14"/>
          <p:cNvSpPr txBox="1"/>
          <p:nvPr/>
        </p:nvSpPr>
        <p:spPr>
          <a:xfrm>
            <a:off x="6985363" y="2631083"/>
            <a:ext cx="522900" cy="369332"/>
          </a:xfrm>
          <a:prstGeom prst="rect">
            <a:avLst/>
          </a:prstGeom>
          <a:noFill/>
        </p:spPr>
        <p:txBody>
          <a:bodyPr wrap="none" rtlCol="0">
            <a:spAutoFit/>
          </a:bodyPr>
          <a:lstStyle/>
          <a:p>
            <a:r>
              <a:rPr lang="en-US" b="1" dirty="0" smtClean="0">
                <a:solidFill>
                  <a:srgbClr val="FFC000"/>
                </a:solidFill>
              </a:rPr>
              <a:t>¾ P</a:t>
            </a:r>
            <a:endParaRPr lang="en-US" b="1" dirty="0">
              <a:solidFill>
                <a:srgbClr val="FFC000"/>
              </a:solidFill>
            </a:endParaRPr>
          </a:p>
        </p:txBody>
      </p:sp>
      <p:sp>
        <p:nvSpPr>
          <p:cNvPr id="16" name="TextBox 15"/>
          <p:cNvSpPr txBox="1"/>
          <p:nvPr/>
        </p:nvSpPr>
        <p:spPr>
          <a:xfrm>
            <a:off x="8143398" y="2631083"/>
            <a:ext cx="308098" cy="369332"/>
          </a:xfrm>
          <a:prstGeom prst="rect">
            <a:avLst/>
          </a:prstGeom>
          <a:noFill/>
        </p:spPr>
        <p:txBody>
          <a:bodyPr wrap="none" rtlCol="0">
            <a:spAutoFit/>
          </a:bodyPr>
          <a:lstStyle/>
          <a:p>
            <a:r>
              <a:rPr lang="en-US" b="1" dirty="0">
                <a:solidFill>
                  <a:srgbClr val="FFC000"/>
                </a:solidFill>
              </a:rPr>
              <a:t>P</a:t>
            </a:r>
          </a:p>
        </p:txBody>
      </p:sp>
      <p:sp>
        <p:nvSpPr>
          <p:cNvPr id="17" name="Rectangle 16"/>
          <p:cNvSpPr/>
          <p:nvPr/>
        </p:nvSpPr>
        <p:spPr>
          <a:xfrm>
            <a:off x="3759838" y="1587493"/>
            <a:ext cx="315679" cy="961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8159427" y="2234765"/>
            <a:ext cx="315679" cy="3144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499016" y="1244548"/>
            <a:ext cx="948039" cy="307777"/>
          </a:xfrm>
          <a:prstGeom prst="rect">
            <a:avLst/>
          </a:prstGeom>
          <a:noFill/>
        </p:spPr>
        <p:txBody>
          <a:bodyPr wrap="none" rtlCol="0">
            <a:spAutoFit/>
          </a:bodyPr>
          <a:lstStyle/>
          <a:p>
            <a:r>
              <a:rPr lang="en-US" sz="1400" i="1" dirty="0" smtClean="0"/>
              <a:t>q1~62.5%</a:t>
            </a:r>
            <a:endParaRPr lang="en-US" sz="1400" i="1" dirty="0"/>
          </a:p>
        </p:txBody>
      </p:sp>
      <p:cxnSp>
        <p:nvCxnSpPr>
          <p:cNvPr id="20" name="Straight Arrow Connector 19"/>
          <p:cNvCxnSpPr/>
          <p:nvPr/>
        </p:nvCxnSpPr>
        <p:spPr>
          <a:xfrm>
            <a:off x="5590167" y="3120184"/>
            <a:ext cx="271961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458957" y="3106152"/>
            <a:ext cx="952761" cy="369332"/>
          </a:xfrm>
          <a:prstGeom prst="rect">
            <a:avLst/>
          </a:prstGeom>
          <a:noFill/>
        </p:spPr>
        <p:txBody>
          <a:bodyPr wrap="none" rtlCol="0">
            <a:spAutoFit/>
          </a:bodyPr>
          <a:lstStyle/>
          <a:p>
            <a:r>
              <a:rPr lang="en-US" b="1" i="1" dirty="0" smtClean="0">
                <a:solidFill>
                  <a:srgbClr val="FFC000"/>
                </a:solidFill>
              </a:rPr>
              <a:t>P(q1/Q)</a:t>
            </a:r>
            <a:endParaRPr lang="en-US" sz="2000" b="1" i="1" dirty="0">
              <a:solidFill>
                <a:srgbClr val="FFC000"/>
              </a:solidFill>
            </a:endParaRPr>
          </a:p>
        </p:txBody>
      </p:sp>
      <p:cxnSp>
        <p:nvCxnSpPr>
          <p:cNvPr id="23" name="Straight Connector 22"/>
          <p:cNvCxnSpPr/>
          <p:nvPr/>
        </p:nvCxnSpPr>
        <p:spPr>
          <a:xfrm>
            <a:off x="5587573" y="3007031"/>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311862" y="3007703"/>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916956" y="3120184"/>
            <a:ext cx="167321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907836" y="3006985"/>
            <a:ext cx="0" cy="234060"/>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907836" y="3094562"/>
            <a:ext cx="1678921" cy="369332"/>
          </a:xfrm>
          <a:prstGeom prst="rect">
            <a:avLst/>
          </a:prstGeom>
        </p:spPr>
        <p:txBody>
          <a:bodyPr wrap="none">
            <a:spAutoFit/>
          </a:bodyPr>
          <a:lstStyle/>
          <a:p>
            <a:r>
              <a:rPr lang="en-US" b="1" i="1" dirty="0" smtClean="0">
                <a:solidFill>
                  <a:srgbClr val="FFC000"/>
                </a:solidFill>
              </a:rPr>
              <a:t>C = P (1-(q1/Q))</a:t>
            </a:r>
            <a:endParaRPr lang="en-US" b="1" i="1" dirty="0">
              <a:solidFill>
                <a:srgbClr val="FFC000"/>
              </a:solidFill>
            </a:endParaRPr>
          </a:p>
        </p:txBody>
      </p:sp>
      <p:cxnSp>
        <p:nvCxnSpPr>
          <p:cNvPr id="29" name="Straight Connector 28"/>
          <p:cNvCxnSpPr/>
          <p:nvPr/>
        </p:nvCxnSpPr>
        <p:spPr>
          <a:xfrm flipV="1">
            <a:off x="5587573" y="1774474"/>
            <a:ext cx="0" cy="982635"/>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017558" y="1806989"/>
            <a:ext cx="0" cy="574084"/>
          </a:xfrm>
          <a:prstGeom prst="line">
            <a:avLst/>
          </a:prstGeom>
          <a:ln w="317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5051145" y="2106686"/>
            <a:ext cx="516033"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075161" y="1724900"/>
            <a:ext cx="458252" cy="369332"/>
          </a:xfrm>
          <a:prstGeom prst="rect">
            <a:avLst/>
          </a:prstGeom>
        </p:spPr>
        <p:txBody>
          <a:bodyPr wrap="none">
            <a:spAutoFit/>
          </a:bodyPr>
          <a:lstStyle/>
          <a:p>
            <a:r>
              <a:rPr lang="en-US" dirty="0" smtClean="0">
                <a:latin typeface="Symbol" panose="05050102010706020507" pitchFamily="18" charset="2"/>
              </a:rPr>
              <a:t>D</a:t>
            </a:r>
            <a:r>
              <a:rPr lang="en-US" dirty="0" smtClean="0"/>
              <a:t>E</a:t>
            </a:r>
          </a:p>
        </p:txBody>
      </p:sp>
      <p:sp>
        <p:nvSpPr>
          <p:cNvPr id="35" name="Rectangle 34"/>
          <p:cNvSpPr/>
          <p:nvPr/>
        </p:nvSpPr>
        <p:spPr>
          <a:xfrm>
            <a:off x="5669378" y="1699610"/>
            <a:ext cx="468316" cy="369332"/>
          </a:xfrm>
          <a:prstGeom prst="rect">
            <a:avLst/>
          </a:prstGeom>
        </p:spPr>
        <p:txBody>
          <a:bodyPr wrap="none">
            <a:spAutoFit/>
          </a:bodyPr>
          <a:lstStyle/>
          <a:p>
            <a:r>
              <a:rPr lang="en-US" dirty="0" err="1" smtClean="0">
                <a:latin typeface="Symbol" panose="05050102010706020507" pitchFamily="18" charset="2"/>
              </a:rPr>
              <a:t>D</a:t>
            </a:r>
            <a:r>
              <a:rPr lang="en-US" dirty="0" err="1" smtClean="0"/>
              <a:t>d</a:t>
            </a:r>
            <a:endParaRPr lang="en-US" dirty="0" smtClean="0"/>
          </a:p>
        </p:txBody>
      </p:sp>
      <p:cxnSp>
        <p:nvCxnSpPr>
          <p:cNvPr id="36" name="Straight Arrow Connector 35"/>
          <p:cNvCxnSpPr/>
          <p:nvPr/>
        </p:nvCxnSpPr>
        <p:spPr>
          <a:xfrm>
            <a:off x="5608389" y="2125522"/>
            <a:ext cx="516033" cy="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6124244" y="1795024"/>
            <a:ext cx="0" cy="583197"/>
          </a:xfrm>
          <a:prstGeom prst="line">
            <a:avLst/>
          </a:prstGeom>
          <a:ln w="3175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638109" y="1113327"/>
            <a:ext cx="450168" cy="328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596596" y="4919179"/>
            <a:ext cx="54204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075910" y="4749261"/>
            <a:ext cx="1994713" cy="369332"/>
          </a:xfrm>
          <a:prstGeom prst="rect">
            <a:avLst/>
          </a:prstGeom>
          <a:noFill/>
        </p:spPr>
        <p:txBody>
          <a:bodyPr wrap="none" rtlCol="0">
            <a:spAutoFit/>
          </a:bodyPr>
          <a:lstStyle/>
          <a:p>
            <a:r>
              <a:rPr lang="en-US" b="1" i="1" dirty="0" smtClean="0">
                <a:solidFill>
                  <a:srgbClr val="FFC000"/>
                </a:solidFill>
              </a:rPr>
              <a:t>C = P(1/2 – (q1/Q))</a:t>
            </a:r>
            <a:endParaRPr lang="en-US" sz="2000" b="1" i="1" dirty="0">
              <a:solidFill>
                <a:srgbClr val="FFC000"/>
              </a:solidFill>
            </a:endParaRPr>
          </a:p>
        </p:txBody>
      </p:sp>
      <p:cxnSp>
        <p:nvCxnSpPr>
          <p:cNvPr id="49" name="Straight Connector 48"/>
          <p:cNvCxnSpPr/>
          <p:nvPr/>
        </p:nvCxnSpPr>
        <p:spPr>
          <a:xfrm>
            <a:off x="6107776" y="4812659"/>
            <a:ext cx="0" cy="344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030297" y="5077400"/>
            <a:ext cx="109091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020633" y="4988565"/>
            <a:ext cx="0" cy="1828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698139" y="4415801"/>
            <a:ext cx="4855306"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916956" y="3327931"/>
            <a:ext cx="0" cy="1186467"/>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118159" y="4280338"/>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218760" y="4280338"/>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8319361" y="3296400"/>
            <a:ext cx="0" cy="121799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017558" y="4280338"/>
            <a:ext cx="0" cy="234060"/>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3759838" y="4479200"/>
            <a:ext cx="585481" cy="369332"/>
          </a:xfrm>
          <a:prstGeom prst="rect">
            <a:avLst/>
          </a:prstGeom>
          <a:noFill/>
        </p:spPr>
        <p:txBody>
          <a:bodyPr wrap="none" rtlCol="0">
            <a:spAutoFit/>
          </a:bodyPr>
          <a:lstStyle/>
          <a:p>
            <a:r>
              <a:rPr lang="en-US" b="1" dirty="0" smtClean="0">
                <a:solidFill>
                  <a:srgbClr val="FFC000"/>
                </a:solidFill>
              </a:rPr>
              <a:t>-P/2</a:t>
            </a:r>
            <a:endParaRPr lang="en-US" b="1" dirty="0">
              <a:solidFill>
                <a:srgbClr val="FFC000"/>
              </a:solidFill>
            </a:endParaRPr>
          </a:p>
        </p:txBody>
      </p:sp>
      <p:sp>
        <p:nvSpPr>
          <p:cNvPr id="66" name="TextBox 65"/>
          <p:cNvSpPr txBox="1"/>
          <p:nvPr/>
        </p:nvSpPr>
        <p:spPr>
          <a:xfrm>
            <a:off x="4698141" y="4479200"/>
            <a:ext cx="585481" cy="369332"/>
          </a:xfrm>
          <a:prstGeom prst="rect">
            <a:avLst/>
          </a:prstGeom>
          <a:noFill/>
        </p:spPr>
        <p:txBody>
          <a:bodyPr wrap="none" rtlCol="0">
            <a:spAutoFit/>
          </a:bodyPr>
          <a:lstStyle/>
          <a:p>
            <a:r>
              <a:rPr lang="en-US" b="1" dirty="0" smtClean="0">
                <a:solidFill>
                  <a:srgbClr val="FFC000"/>
                </a:solidFill>
              </a:rPr>
              <a:t>-P/4</a:t>
            </a:r>
            <a:endParaRPr lang="en-US" b="1" dirty="0">
              <a:solidFill>
                <a:srgbClr val="FFC000"/>
              </a:solidFill>
            </a:endParaRPr>
          </a:p>
        </p:txBody>
      </p:sp>
      <p:sp>
        <p:nvSpPr>
          <p:cNvPr id="67" name="TextBox 66"/>
          <p:cNvSpPr txBox="1"/>
          <p:nvPr/>
        </p:nvSpPr>
        <p:spPr>
          <a:xfrm>
            <a:off x="5948924" y="4479200"/>
            <a:ext cx="315679" cy="369332"/>
          </a:xfrm>
          <a:prstGeom prst="rect">
            <a:avLst/>
          </a:prstGeom>
          <a:noFill/>
        </p:spPr>
        <p:txBody>
          <a:bodyPr wrap="none" rtlCol="0">
            <a:spAutoFit/>
          </a:bodyPr>
          <a:lstStyle/>
          <a:p>
            <a:r>
              <a:rPr lang="en-US" dirty="0" smtClean="0"/>
              <a:t>0</a:t>
            </a:r>
            <a:endParaRPr lang="en-US" dirty="0"/>
          </a:p>
        </p:txBody>
      </p:sp>
      <p:sp>
        <p:nvSpPr>
          <p:cNvPr id="68" name="TextBox 67"/>
          <p:cNvSpPr txBox="1"/>
          <p:nvPr/>
        </p:nvSpPr>
        <p:spPr>
          <a:xfrm>
            <a:off x="6985363" y="4479200"/>
            <a:ext cx="514949" cy="369332"/>
          </a:xfrm>
          <a:prstGeom prst="rect">
            <a:avLst/>
          </a:prstGeom>
          <a:noFill/>
        </p:spPr>
        <p:txBody>
          <a:bodyPr wrap="none" rtlCol="0">
            <a:spAutoFit/>
          </a:bodyPr>
          <a:lstStyle/>
          <a:p>
            <a:r>
              <a:rPr lang="en-US" b="1" dirty="0" smtClean="0">
                <a:solidFill>
                  <a:srgbClr val="FFC000"/>
                </a:solidFill>
              </a:rPr>
              <a:t>P/4</a:t>
            </a:r>
            <a:endParaRPr lang="en-US" b="1" dirty="0">
              <a:solidFill>
                <a:srgbClr val="FFC000"/>
              </a:solidFill>
            </a:endParaRPr>
          </a:p>
        </p:txBody>
      </p:sp>
      <p:sp>
        <p:nvSpPr>
          <p:cNvPr id="69" name="TextBox 68"/>
          <p:cNvSpPr txBox="1"/>
          <p:nvPr/>
        </p:nvSpPr>
        <p:spPr>
          <a:xfrm>
            <a:off x="8143398" y="4479200"/>
            <a:ext cx="514949" cy="369332"/>
          </a:xfrm>
          <a:prstGeom prst="rect">
            <a:avLst/>
          </a:prstGeom>
          <a:noFill/>
        </p:spPr>
        <p:txBody>
          <a:bodyPr wrap="none" rtlCol="0">
            <a:spAutoFit/>
          </a:bodyPr>
          <a:lstStyle/>
          <a:p>
            <a:r>
              <a:rPr lang="en-US" b="1" dirty="0" smtClean="0">
                <a:solidFill>
                  <a:srgbClr val="FFC000"/>
                </a:solidFill>
              </a:rPr>
              <a:t>P/2</a:t>
            </a:r>
            <a:endParaRPr lang="en-US" b="1" dirty="0">
              <a:solidFill>
                <a:srgbClr val="FFC000"/>
              </a:solidFill>
            </a:endParaRPr>
          </a:p>
        </p:txBody>
      </p:sp>
      <p:sp>
        <p:nvSpPr>
          <p:cNvPr id="72" name="TextBox 71"/>
          <p:cNvSpPr txBox="1"/>
          <p:nvPr/>
        </p:nvSpPr>
        <p:spPr>
          <a:xfrm>
            <a:off x="8722681" y="4231135"/>
            <a:ext cx="1867242" cy="369332"/>
          </a:xfrm>
          <a:prstGeom prst="rect">
            <a:avLst/>
          </a:prstGeom>
          <a:noFill/>
        </p:spPr>
        <p:txBody>
          <a:bodyPr wrap="none" rtlCol="0">
            <a:spAutoFit/>
          </a:bodyPr>
          <a:lstStyle/>
          <a:p>
            <a:r>
              <a:rPr lang="en-US" b="1" dirty="0" smtClean="0">
                <a:solidFill>
                  <a:srgbClr val="FFC000"/>
                </a:solidFill>
              </a:rPr>
              <a:t>Shift origin to P/2</a:t>
            </a:r>
            <a:endParaRPr lang="en-US" b="1" dirty="0">
              <a:solidFill>
                <a:srgbClr val="FFC000"/>
              </a:solidFill>
            </a:endParaRPr>
          </a:p>
        </p:txBody>
      </p:sp>
      <p:cxnSp>
        <p:nvCxnSpPr>
          <p:cNvPr id="73" name="Straight Connector 72"/>
          <p:cNvCxnSpPr/>
          <p:nvPr/>
        </p:nvCxnSpPr>
        <p:spPr>
          <a:xfrm>
            <a:off x="6123664" y="4261890"/>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023063" y="4261890"/>
            <a:ext cx="0" cy="23406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5607594" y="4807844"/>
            <a:ext cx="0" cy="204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5593078" y="3604143"/>
            <a:ext cx="0" cy="982635"/>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5023063" y="3636658"/>
            <a:ext cx="0" cy="574084"/>
          </a:xfrm>
          <a:prstGeom prst="line">
            <a:avLst/>
          </a:prstGeom>
          <a:ln w="317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5056650" y="3936355"/>
            <a:ext cx="516033" cy="0"/>
          </a:xfrm>
          <a:prstGeom prst="straightConnector1">
            <a:avLst/>
          </a:prstGeom>
          <a:ln w="158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5080666" y="3554569"/>
            <a:ext cx="437940" cy="369332"/>
          </a:xfrm>
          <a:prstGeom prst="rect">
            <a:avLst/>
          </a:prstGeom>
        </p:spPr>
        <p:txBody>
          <a:bodyPr wrap="none">
            <a:spAutoFit/>
          </a:bodyPr>
          <a:lstStyle/>
          <a:p>
            <a:r>
              <a:rPr lang="en-US" b="1" dirty="0" smtClean="0">
                <a:solidFill>
                  <a:srgbClr val="FFC000"/>
                </a:solidFill>
                <a:latin typeface="Symbol" panose="05050102010706020507" pitchFamily="18" charset="2"/>
              </a:rPr>
              <a:t>D</a:t>
            </a:r>
            <a:r>
              <a:rPr lang="en-US" b="1" dirty="0" smtClean="0">
                <a:solidFill>
                  <a:srgbClr val="FFC000"/>
                </a:solidFill>
              </a:rPr>
              <a:t>E</a:t>
            </a:r>
          </a:p>
        </p:txBody>
      </p:sp>
      <p:sp>
        <p:nvSpPr>
          <p:cNvPr id="81" name="Rectangle 80"/>
          <p:cNvSpPr/>
          <p:nvPr/>
        </p:nvSpPr>
        <p:spPr>
          <a:xfrm>
            <a:off x="5625456" y="3541636"/>
            <a:ext cx="447558" cy="369332"/>
          </a:xfrm>
          <a:prstGeom prst="rect">
            <a:avLst/>
          </a:prstGeom>
        </p:spPr>
        <p:txBody>
          <a:bodyPr wrap="none">
            <a:spAutoFit/>
          </a:bodyPr>
          <a:lstStyle/>
          <a:p>
            <a:r>
              <a:rPr lang="en-US" b="1" dirty="0" err="1" smtClean="0">
                <a:solidFill>
                  <a:srgbClr val="FFC000"/>
                </a:solidFill>
                <a:latin typeface="Symbol" panose="05050102010706020507" pitchFamily="18" charset="2"/>
              </a:rPr>
              <a:t>D</a:t>
            </a:r>
            <a:r>
              <a:rPr lang="en-US" b="1" dirty="0" err="1" smtClean="0">
                <a:solidFill>
                  <a:srgbClr val="FFC000"/>
                </a:solidFill>
              </a:rPr>
              <a:t>d</a:t>
            </a:r>
            <a:endParaRPr lang="en-US" b="1" dirty="0" smtClean="0">
              <a:solidFill>
                <a:srgbClr val="FFC000"/>
              </a:solidFill>
            </a:endParaRPr>
          </a:p>
        </p:txBody>
      </p:sp>
      <p:cxnSp>
        <p:nvCxnSpPr>
          <p:cNvPr id="82" name="Straight Arrow Connector 81"/>
          <p:cNvCxnSpPr/>
          <p:nvPr/>
        </p:nvCxnSpPr>
        <p:spPr>
          <a:xfrm>
            <a:off x="5613894" y="3955191"/>
            <a:ext cx="516033" cy="0"/>
          </a:xfrm>
          <a:prstGeom prst="straightConnector1">
            <a:avLst/>
          </a:prstGeom>
          <a:ln w="15875">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6129749" y="3624693"/>
            <a:ext cx="0" cy="583197"/>
          </a:xfrm>
          <a:prstGeom prst="line">
            <a:avLst/>
          </a:prstGeom>
          <a:ln w="31750">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867061" y="5595048"/>
            <a:ext cx="9183792" cy="984885"/>
          </a:xfrm>
          <a:prstGeom prst="rect">
            <a:avLst/>
          </a:prstGeom>
          <a:noFill/>
        </p:spPr>
        <p:txBody>
          <a:bodyPr wrap="square" rtlCol="0">
            <a:spAutoFit/>
          </a:bodyPr>
          <a:lstStyle/>
          <a:p>
            <a:r>
              <a:rPr lang="en-US" b="1" i="1" dirty="0" smtClean="0">
                <a:solidFill>
                  <a:srgbClr val="FFC000"/>
                </a:solidFill>
              </a:rPr>
              <a:t>C’ = 2*C = P(1 – (2*q1/Q)) </a:t>
            </a:r>
            <a:r>
              <a:rPr lang="en-US" i="1" dirty="0" smtClean="0"/>
              <a:t> </a:t>
            </a:r>
            <a:r>
              <a:rPr lang="en-US" i="1" dirty="0" smtClean="0">
                <a:sym typeface="Wingdings" panose="05000000000000000000" pitchFamily="2" charset="2"/>
              </a:rPr>
              <a:t> </a:t>
            </a:r>
            <a:r>
              <a:rPr lang="en-US" i="1" dirty="0" smtClean="0">
                <a:solidFill>
                  <a:srgbClr val="FF0000"/>
                </a:solidFill>
                <a:sym typeface="Wingdings" panose="05000000000000000000" pitchFamily="2" charset="2"/>
              </a:rPr>
              <a:t>Same form as centroid expression above, except with origin shifted</a:t>
            </a:r>
          </a:p>
          <a:p>
            <a:r>
              <a:rPr lang="en-US" sz="2000" i="1" dirty="0">
                <a:solidFill>
                  <a:srgbClr val="FF0000"/>
                </a:solidFill>
                <a:sym typeface="Wingdings" panose="05000000000000000000" pitchFamily="2" charset="2"/>
              </a:rPr>
              <a:t> </a:t>
            </a:r>
            <a:r>
              <a:rPr lang="en-US" sz="2000" i="1" dirty="0" smtClean="0">
                <a:solidFill>
                  <a:srgbClr val="FF0000"/>
                </a:solidFill>
                <a:sym typeface="Wingdings" panose="05000000000000000000" pitchFamily="2" charset="2"/>
              </a:rPr>
              <a:t> 			</a:t>
            </a:r>
            <a:r>
              <a:rPr lang="en-US" i="1" dirty="0" smtClean="0">
                <a:solidFill>
                  <a:srgbClr val="FF0000"/>
                </a:solidFill>
                <a:sym typeface="Wingdings" panose="05000000000000000000" pitchFamily="2" charset="2"/>
              </a:rPr>
              <a:t>to P/2 and charge on main pad doubled (almost like the area             			at P/2 is like a virtual pad)</a:t>
            </a:r>
            <a:endParaRPr lang="en-US" i="1" dirty="0">
              <a:solidFill>
                <a:srgbClr val="FF0000"/>
              </a:solidFill>
            </a:endParaRPr>
          </a:p>
        </p:txBody>
      </p:sp>
      <p:cxnSp>
        <p:nvCxnSpPr>
          <p:cNvPr id="99" name="Straight Connector 98"/>
          <p:cNvCxnSpPr/>
          <p:nvPr/>
        </p:nvCxnSpPr>
        <p:spPr>
          <a:xfrm flipH="1">
            <a:off x="3237470" y="5171458"/>
            <a:ext cx="2281136" cy="42359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156519" y="912407"/>
            <a:ext cx="3984873" cy="646331"/>
          </a:xfrm>
          <a:prstGeom prst="rect">
            <a:avLst/>
          </a:prstGeom>
          <a:noFill/>
        </p:spPr>
        <p:txBody>
          <a:bodyPr wrap="none" rtlCol="0">
            <a:spAutoFit/>
          </a:bodyPr>
          <a:lstStyle/>
          <a:p>
            <a:r>
              <a:rPr lang="en-US" dirty="0" smtClean="0"/>
              <a:t>Centroid distr. about P/2 </a:t>
            </a:r>
          </a:p>
          <a:p>
            <a:r>
              <a:rPr lang="en-US" dirty="0" smtClean="0"/>
              <a:t>(Nominal pad edge) for 5deg. (2Pad hits)</a:t>
            </a:r>
            <a:endParaRPr lang="en-US" dirty="0"/>
          </a:p>
        </p:txBody>
      </p:sp>
    </p:spTree>
    <p:extLst>
      <p:ext uri="{BB962C8B-B14F-4D97-AF65-F5344CB8AC3E}">
        <p14:creationId xmlns:p14="http://schemas.microsoft.com/office/powerpoint/2010/main" val="2173170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272489" cy="1325563"/>
          </a:xfrm>
        </p:spPr>
        <p:txBody>
          <a:bodyPr/>
          <a:lstStyle/>
          <a:p>
            <a:r>
              <a:rPr lang="en-US" dirty="0" smtClean="0"/>
              <a:t>0 and 5 deg. </a:t>
            </a:r>
            <a:r>
              <a:rPr lang="en-US" dirty="0"/>
              <a:t>d</a:t>
            </a:r>
            <a:r>
              <a:rPr lang="en-US" dirty="0" smtClean="0"/>
              <a:t>ata sets are good case studies</a:t>
            </a:r>
            <a:endParaRPr lang="en-US" dirty="0"/>
          </a:p>
        </p:txBody>
      </p:sp>
      <p:sp>
        <p:nvSpPr>
          <p:cNvPr id="14" name="TextBox 13"/>
          <p:cNvSpPr txBox="1"/>
          <p:nvPr/>
        </p:nvSpPr>
        <p:spPr>
          <a:xfrm>
            <a:off x="41090" y="1355806"/>
            <a:ext cx="6123444" cy="5693866"/>
          </a:xfrm>
          <a:prstGeom prst="rect">
            <a:avLst/>
          </a:prstGeom>
          <a:noFill/>
        </p:spPr>
        <p:txBody>
          <a:bodyPr wrap="square" rtlCol="0">
            <a:spAutoFit/>
          </a:bodyPr>
          <a:lstStyle/>
          <a:p>
            <a:r>
              <a:rPr lang="en-US" dirty="0" smtClean="0"/>
              <a:t>The behavior of the DNL largely depends upon the size of the charge footprint </a:t>
            </a:r>
            <a:r>
              <a:rPr lang="en-US" dirty="0" err="1" smtClean="0"/>
              <a:t>wrt</a:t>
            </a:r>
            <a:r>
              <a:rPr lang="en-US" dirty="0" smtClean="0"/>
              <a:t> to the size of the pads:</a:t>
            </a:r>
          </a:p>
          <a:p>
            <a:endParaRPr lang="en-US" dirty="0" smtClean="0"/>
          </a:p>
          <a:p>
            <a:pPr marL="285750" indent="-285750">
              <a:buFont typeface="Arial" panose="020B0604020202020204" pitchFamily="34" charset="0"/>
              <a:buChar char="•"/>
            </a:pPr>
            <a:r>
              <a:rPr lang="en-US" sz="1400" dirty="0"/>
              <a:t>T</a:t>
            </a:r>
            <a:r>
              <a:rPr lang="en-US" sz="1400" dirty="0" smtClean="0"/>
              <a:t>he cluster size distribution at 5 deg. mostly consists of 2 pad hits, where the centroid is peaked at the pad edges. Since the charge footprint is </a:t>
            </a:r>
            <a:r>
              <a:rPr lang="en-US" sz="1400" b="1" dirty="0" smtClean="0"/>
              <a:t>slightly</a:t>
            </a:r>
            <a:r>
              <a:rPr lang="en-US" sz="1400" dirty="0" smtClean="0"/>
              <a:t> smaller at 0 deg., the charge cluster size here consists mostly of either 1 or 2 pads hits. </a:t>
            </a:r>
          </a:p>
          <a:p>
            <a:pPr marL="285750" indent="-285750">
              <a:buFont typeface="Arial" panose="020B0604020202020204" pitchFamily="34" charset="0"/>
              <a:buChar char="•"/>
            </a:pPr>
            <a:r>
              <a:rPr lang="en-US" sz="1400" dirty="0" smtClean="0"/>
              <a:t>Therefore, the DNL for 0deg. peaks at the center of the pads as well as at the pad edges, and must depend on the hit position in addition to the footprint size.</a:t>
            </a:r>
          </a:p>
          <a:p>
            <a:pPr marL="285750" indent="-285750">
              <a:buFont typeface="Arial" panose="020B0604020202020204" pitchFamily="34" charset="0"/>
              <a:buChar char="•"/>
            </a:pPr>
            <a:r>
              <a:rPr lang="en-US" sz="1400" dirty="0" smtClean="0"/>
              <a:t>Since </a:t>
            </a:r>
            <a:r>
              <a:rPr lang="en-US" sz="1400" dirty="0"/>
              <a:t>the centroid now has the freedom to equal the position between </a:t>
            </a:r>
            <a:r>
              <a:rPr lang="en-US" sz="1400" dirty="0" smtClean="0"/>
              <a:t>pads and the center of the pads, the </a:t>
            </a:r>
            <a:r>
              <a:rPr lang="en-US" sz="1400" dirty="0"/>
              <a:t>error function </a:t>
            </a:r>
            <a:r>
              <a:rPr lang="en-US" sz="1400" dirty="0">
                <a:solidFill>
                  <a:srgbClr val="FF0000"/>
                </a:solidFill>
              </a:rPr>
              <a:t>should now have a period of 1mm and a magnitude of about 0.25mm, which it approx. </a:t>
            </a:r>
            <a:r>
              <a:rPr lang="en-US" sz="1400" dirty="0" smtClean="0">
                <a:solidFill>
                  <a:srgbClr val="FF0000"/>
                </a:solidFill>
              </a:rPr>
              <a:t>does (see plot on lower right).  </a:t>
            </a:r>
          </a:p>
          <a:p>
            <a:pPr marL="285750" indent="-285750">
              <a:buFont typeface="Arial" panose="020B0604020202020204" pitchFamily="34" charset="0"/>
              <a:buChar char="•"/>
            </a:pPr>
            <a:r>
              <a:rPr lang="en-US" sz="1400" dirty="0"/>
              <a:t>T</a:t>
            </a:r>
            <a:r>
              <a:rPr lang="en-US" sz="1400" dirty="0" smtClean="0"/>
              <a:t>he residual near the pad center only extends out to 0.125mm </a:t>
            </a:r>
            <a:r>
              <a:rPr lang="en-US" sz="1400" dirty="0" smtClean="0">
                <a:sym typeface="Wingdings" panose="05000000000000000000" pitchFamily="2" charset="2"/>
              </a:rPr>
              <a:t> </a:t>
            </a:r>
            <a:r>
              <a:rPr lang="en-US" sz="1400" dirty="0" smtClean="0"/>
              <a:t>single pad hits are more strongly peaked than 2 pad hits and the centroid exhibits less movement</a:t>
            </a:r>
          </a:p>
          <a:p>
            <a:pPr marL="285750" indent="-285750">
              <a:buFont typeface="Arial" panose="020B0604020202020204" pitchFamily="34" charset="0"/>
              <a:buChar char="•"/>
            </a:pPr>
            <a:r>
              <a:rPr lang="en-US" sz="1400" dirty="0" smtClean="0"/>
              <a:t>The size of the charge footprint gets steadily larger with increasing angle and one can see the evolution of the error function along the same lines as described here (see next two slides).  For the larger charge footprints, corresponding to angles greater than 5deg., the fluctuations in the charge along the track leads to a large uncertainty in the centroid calculation which smears out the DNL correspondence between the hit position and the centroid (explained in more detail in later slides).  </a:t>
            </a:r>
            <a:endParaRPr lang="en-US" sz="1600" dirty="0"/>
          </a:p>
          <a:p>
            <a:pPr marL="285750" indent="-285750">
              <a:buFont typeface="Arial" panose="020B0604020202020204" pitchFamily="34" charset="0"/>
              <a:buChar char="•"/>
            </a:pPr>
            <a:endParaRPr lang="en-US" sz="1600" dirty="0"/>
          </a:p>
        </p:txBody>
      </p:sp>
      <p:grpSp>
        <p:nvGrpSpPr>
          <p:cNvPr id="5" name="Group 4"/>
          <p:cNvGrpSpPr/>
          <p:nvPr/>
        </p:nvGrpSpPr>
        <p:grpSpPr>
          <a:xfrm>
            <a:off x="6272489" y="95569"/>
            <a:ext cx="5630432" cy="1924124"/>
            <a:chOff x="6352477" y="745204"/>
            <a:chExt cx="5630432" cy="1924124"/>
          </a:xfrm>
        </p:grpSpPr>
        <p:grpSp>
          <p:nvGrpSpPr>
            <p:cNvPr id="27" name="Group 26"/>
            <p:cNvGrpSpPr/>
            <p:nvPr/>
          </p:nvGrpSpPr>
          <p:grpSpPr>
            <a:xfrm>
              <a:off x="9957556" y="745204"/>
              <a:ext cx="2025353" cy="1892797"/>
              <a:chOff x="8130096" y="-36580"/>
              <a:chExt cx="2025353" cy="1892797"/>
            </a:xfrm>
          </p:grpSpPr>
          <p:sp>
            <p:nvSpPr>
              <p:cNvPr id="18" name="Rounded Rectangle 17"/>
              <p:cNvSpPr/>
              <p:nvPr/>
            </p:nvSpPr>
            <p:spPr>
              <a:xfrm>
                <a:off x="8130096" y="0"/>
                <a:ext cx="2025353" cy="18562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preferRelativeResize="0">
                <a:picLocks/>
              </p:cNvPicPr>
              <p:nvPr/>
            </p:nvPicPr>
            <p:blipFill rotWithShape="1">
              <a:blip r:embed="rId2" cstate="print">
                <a:extLst>
                  <a:ext uri="{28A0092B-C50C-407E-A947-70E740481C1C}">
                    <a14:useLocalDpi xmlns:a14="http://schemas.microsoft.com/office/drawing/2010/main" val="0"/>
                  </a:ext>
                </a:extLst>
              </a:blip>
              <a:srcRect l="1655" t="1672" r="2224" b="2602"/>
              <a:stretch/>
            </p:blipFill>
            <p:spPr>
              <a:xfrm>
                <a:off x="8365533" y="318045"/>
                <a:ext cx="1554480" cy="1463040"/>
              </a:xfrm>
              <a:prstGeom prst="rect">
                <a:avLst/>
              </a:prstGeom>
            </p:spPr>
          </p:pic>
          <p:sp>
            <p:nvSpPr>
              <p:cNvPr id="19" name="TextBox 18"/>
              <p:cNvSpPr txBox="1"/>
              <p:nvPr/>
            </p:nvSpPr>
            <p:spPr>
              <a:xfrm>
                <a:off x="8789951" y="-36580"/>
                <a:ext cx="705642" cy="369332"/>
              </a:xfrm>
              <a:prstGeom prst="rect">
                <a:avLst/>
              </a:prstGeom>
              <a:noFill/>
            </p:spPr>
            <p:txBody>
              <a:bodyPr wrap="none" rtlCol="0">
                <a:spAutoFit/>
              </a:bodyPr>
              <a:lstStyle/>
              <a:p>
                <a:r>
                  <a:rPr lang="en-US" dirty="0" smtClean="0"/>
                  <a:t>5deg.</a:t>
                </a:r>
                <a:endParaRPr lang="en-US" dirty="0"/>
              </a:p>
            </p:txBody>
          </p:sp>
          <p:sp>
            <p:nvSpPr>
              <p:cNvPr id="23" name="TextBox 22"/>
              <p:cNvSpPr txBox="1"/>
              <p:nvPr/>
            </p:nvSpPr>
            <p:spPr>
              <a:xfrm>
                <a:off x="8473486" y="956231"/>
                <a:ext cx="1338572" cy="646331"/>
              </a:xfrm>
              <a:prstGeom prst="rect">
                <a:avLst/>
              </a:prstGeom>
              <a:noFill/>
            </p:spPr>
            <p:txBody>
              <a:bodyPr wrap="none" rtlCol="0">
                <a:spAutoFit/>
              </a:bodyPr>
              <a:lstStyle/>
              <a:p>
                <a:r>
                  <a:rPr lang="en-US" dirty="0" smtClean="0"/>
                  <a:t>2pad cluster</a:t>
                </a:r>
              </a:p>
              <a:p>
                <a:r>
                  <a:rPr lang="en-US" dirty="0" smtClean="0"/>
                  <a:t>only</a:t>
                </a:r>
                <a:endParaRPr lang="en-US" dirty="0"/>
              </a:p>
            </p:txBody>
          </p:sp>
        </p:grpSp>
        <p:grpSp>
          <p:nvGrpSpPr>
            <p:cNvPr id="26" name="Group 25"/>
            <p:cNvGrpSpPr/>
            <p:nvPr/>
          </p:nvGrpSpPr>
          <p:grpSpPr>
            <a:xfrm>
              <a:off x="6352477" y="745204"/>
              <a:ext cx="3404098" cy="1924124"/>
              <a:chOff x="7431970" y="2797829"/>
              <a:chExt cx="3404098" cy="1924124"/>
            </a:xfrm>
          </p:grpSpPr>
          <p:sp>
            <p:nvSpPr>
              <p:cNvPr id="20" name="Rounded Rectangle 19"/>
              <p:cNvSpPr/>
              <p:nvPr/>
            </p:nvSpPr>
            <p:spPr>
              <a:xfrm>
                <a:off x="7431970" y="2834409"/>
                <a:ext cx="3404098" cy="1887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preferRelativeResize="0">
                <a:picLocks/>
              </p:cNvPicPr>
              <p:nvPr/>
            </p:nvPicPr>
            <p:blipFill rotWithShape="1">
              <a:blip r:embed="rId2" cstate="print">
                <a:extLst>
                  <a:ext uri="{28A0092B-C50C-407E-A947-70E740481C1C}">
                    <a14:useLocalDpi xmlns:a14="http://schemas.microsoft.com/office/drawing/2010/main" val="0"/>
                  </a:ext>
                </a:extLst>
              </a:blip>
              <a:srcRect l="1655" t="1672" r="2224" b="2602"/>
              <a:stretch/>
            </p:blipFill>
            <p:spPr>
              <a:xfrm>
                <a:off x="9154364" y="3167161"/>
                <a:ext cx="1554480" cy="1463040"/>
              </a:xfrm>
              <a:prstGeom prst="rect">
                <a:avLst/>
              </a:prstGeom>
            </p:spPr>
          </p:pic>
          <p:pic>
            <p:nvPicPr>
              <p:cNvPr id="16" name="Picture 15"/>
              <p:cNvPicPr preferRelativeResize="0">
                <a:picLocks/>
              </p:cNvPicPr>
              <p:nvPr/>
            </p:nvPicPr>
            <p:blipFill rotWithShape="1">
              <a:blip r:embed="rId3" cstate="print">
                <a:extLst>
                  <a:ext uri="{28A0092B-C50C-407E-A947-70E740481C1C}">
                    <a14:useLocalDpi xmlns:a14="http://schemas.microsoft.com/office/drawing/2010/main" val="0"/>
                  </a:ext>
                </a:extLst>
              </a:blip>
              <a:srcRect l="1437" t="2119" r="1511" b="2044"/>
              <a:stretch/>
            </p:blipFill>
            <p:spPr>
              <a:xfrm>
                <a:off x="7519073" y="3167161"/>
                <a:ext cx="1554480" cy="1463040"/>
              </a:xfrm>
              <a:prstGeom prst="rect">
                <a:avLst/>
              </a:prstGeom>
            </p:spPr>
          </p:pic>
          <p:sp>
            <p:nvSpPr>
              <p:cNvPr id="22" name="TextBox 21"/>
              <p:cNvSpPr txBox="1"/>
              <p:nvPr/>
            </p:nvSpPr>
            <p:spPr>
              <a:xfrm>
                <a:off x="8732731" y="2797829"/>
                <a:ext cx="705642" cy="369332"/>
              </a:xfrm>
              <a:prstGeom prst="rect">
                <a:avLst/>
              </a:prstGeom>
              <a:noFill/>
            </p:spPr>
            <p:txBody>
              <a:bodyPr wrap="none" rtlCol="0">
                <a:spAutoFit/>
              </a:bodyPr>
              <a:lstStyle/>
              <a:p>
                <a:r>
                  <a:rPr lang="en-US" dirty="0" smtClean="0"/>
                  <a:t>0deg.</a:t>
                </a:r>
                <a:endParaRPr lang="en-US" dirty="0"/>
              </a:p>
            </p:txBody>
          </p:sp>
          <p:sp>
            <p:nvSpPr>
              <p:cNvPr id="24" name="TextBox 23"/>
              <p:cNvSpPr txBox="1"/>
              <p:nvPr/>
            </p:nvSpPr>
            <p:spPr>
              <a:xfrm>
                <a:off x="7687702" y="3843522"/>
                <a:ext cx="1338572" cy="369332"/>
              </a:xfrm>
              <a:prstGeom prst="rect">
                <a:avLst/>
              </a:prstGeom>
              <a:noFill/>
            </p:spPr>
            <p:txBody>
              <a:bodyPr wrap="none" rtlCol="0">
                <a:spAutoFit/>
              </a:bodyPr>
              <a:lstStyle/>
              <a:p>
                <a:r>
                  <a:rPr lang="en-US" dirty="0"/>
                  <a:t>1</a:t>
                </a:r>
                <a:r>
                  <a:rPr lang="en-US" dirty="0" smtClean="0"/>
                  <a:t>pad cluster</a:t>
                </a:r>
                <a:endParaRPr lang="en-US" dirty="0"/>
              </a:p>
            </p:txBody>
          </p:sp>
          <p:sp>
            <p:nvSpPr>
              <p:cNvPr id="25" name="TextBox 24"/>
              <p:cNvSpPr txBox="1"/>
              <p:nvPr/>
            </p:nvSpPr>
            <p:spPr>
              <a:xfrm>
                <a:off x="9242182" y="3837007"/>
                <a:ext cx="1338572" cy="369332"/>
              </a:xfrm>
              <a:prstGeom prst="rect">
                <a:avLst/>
              </a:prstGeom>
              <a:noFill/>
            </p:spPr>
            <p:txBody>
              <a:bodyPr wrap="none" rtlCol="0">
                <a:spAutoFit/>
              </a:bodyPr>
              <a:lstStyle/>
              <a:p>
                <a:r>
                  <a:rPr lang="en-US" dirty="0" smtClean="0"/>
                  <a:t>2pad cluster</a:t>
                </a:r>
                <a:endParaRPr lang="en-US" dirty="0"/>
              </a:p>
            </p:txBody>
          </p:sp>
        </p:grpSp>
      </p:grpSp>
      <p:grpSp>
        <p:nvGrpSpPr>
          <p:cNvPr id="4" name="Group 3"/>
          <p:cNvGrpSpPr/>
          <p:nvPr/>
        </p:nvGrpSpPr>
        <p:grpSpPr>
          <a:xfrm>
            <a:off x="6272489" y="2060093"/>
            <a:ext cx="5510687" cy="4068697"/>
            <a:chOff x="6352477" y="2708173"/>
            <a:chExt cx="5510687" cy="4068697"/>
          </a:xfrm>
        </p:grpSpPr>
        <p:pic>
          <p:nvPicPr>
            <p:cNvPr id="28" name="Picture 27"/>
            <p:cNvPicPr>
              <a:picLocks noChangeAspect="1"/>
            </p:cNvPicPr>
            <p:nvPr/>
          </p:nvPicPr>
          <p:blipFill rotWithShape="1">
            <a:blip r:embed="rId4" cstate="print">
              <a:extLst>
                <a:ext uri="{28A0092B-C50C-407E-A947-70E740481C1C}">
                  <a14:useLocalDpi xmlns:a14="http://schemas.microsoft.com/office/drawing/2010/main" val="0"/>
                </a:ext>
              </a:extLst>
            </a:blip>
            <a:srcRect l="1744" t="5857" r="50969" b="51277"/>
            <a:stretch/>
          </p:blipFill>
          <p:spPr>
            <a:xfrm>
              <a:off x="6352477" y="3015606"/>
              <a:ext cx="5510687" cy="3761264"/>
            </a:xfrm>
            <a:prstGeom prst="rect">
              <a:avLst/>
            </a:prstGeom>
          </p:spPr>
        </p:pic>
        <p:sp>
          <p:nvSpPr>
            <p:cNvPr id="29" name="Rectangle 28"/>
            <p:cNvSpPr/>
            <p:nvPr/>
          </p:nvSpPr>
          <p:spPr>
            <a:xfrm>
              <a:off x="8463359" y="2708173"/>
              <a:ext cx="1200970" cy="369332"/>
            </a:xfrm>
            <a:prstGeom prst="rect">
              <a:avLst/>
            </a:prstGeom>
            <a:solidFill>
              <a:srgbClr val="FFFF00"/>
            </a:solidFill>
          </p:spPr>
          <p:txBody>
            <a:bodyPr wrap="none">
              <a:spAutoFit/>
            </a:bodyPr>
            <a:lstStyle/>
            <a:p>
              <a:r>
                <a:rPr lang="en-US" u="sng" dirty="0"/>
                <a:t>0deg</a:t>
              </a:r>
              <a:r>
                <a:rPr lang="en-US" u="sng" dirty="0" smtClean="0"/>
                <a:t>.  DNL</a:t>
              </a:r>
              <a:endParaRPr lang="en-US" u="sng" dirty="0"/>
            </a:p>
          </p:txBody>
        </p:sp>
        <p:sp>
          <p:nvSpPr>
            <p:cNvPr id="30" name="TextBox 29"/>
            <p:cNvSpPr txBox="1"/>
            <p:nvPr/>
          </p:nvSpPr>
          <p:spPr>
            <a:xfrm>
              <a:off x="6795699" y="3174538"/>
              <a:ext cx="1849224" cy="307777"/>
            </a:xfrm>
            <a:prstGeom prst="rect">
              <a:avLst/>
            </a:prstGeom>
            <a:noFill/>
          </p:spPr>
          <p:txBody>
            <a:bodyPr wrap="none" rtlCol="0">
              <a:spAutoFit/>
            </a:bodyPr>
            <a:lstStyle/>
            <a:p>
              <a:r>
                <a:rPr lang="en-US" sz="1400" dirty="0" smtClean="0">
                  <a:solidFill>
                    <a:srgbClr val="FF0000"/>
                  </a:solidFill>
                </a:rPr>
                <a:t>Pad Edge     Pad Center</a:t>
              </a:r>
              <a:endParaRPr lang="en-US" sz="1400" dirty="0">
                <a:solidFill>
                  <a:srgbClr val="FF0000"/>
                </a:solidFill>
              </a:endParaRPr>
            </a:p>
          </p:txBody>
        </p:sp>
        <p:cxnSp>
          <p:nvCxnSpPr>
            <p:cNvPr id="32" name="Straight Arrow Connector 31"/>
            <p:cNvCxnSpPr/>
            <p:nvPr/>
          </p:nvCxnSpPr>
          <p:spPr>
            <a:xfrm>
              <a:off x="7277495" y="3451112"/>
              <a:ext cx="157346" cy="2150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7816387" y="3451112"/>
              <a:ext cx="346302" cy="164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7274332" y="3474467"/>
              <a:ext cx="1" cy="496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274332" y="3449752"/>
              <a:ext cx="378906" cy="49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8034784" y="3449752"/>
              <a:ext cx="127905" cy="388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8162689" y="3439935"/>
              <a:ext cx="32603" cy="654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9269004" y="5963541"/>
              <a:ext cx="796464"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9269004" y="5782655"/>
              <a:ext cx="796464"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10745684" y="5390438"/>
              <a:ext cx="0" cy="1068225"/>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0630882" y="5390438"/>
              <a:ext cx="0" cy="1068225"/>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0519933" y="5391328"/>
              <a:ext cx="0" cy="1068225"/>
            </a:xfrm>
            <a:prstGeom prst="line">
              <a:avLst/>
            </a:prstGeom>
            <a:ln w="158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922000" y="5784850"/>
              <a:ext cx="133350" cy="20955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1148102" y="5782655"/>
              <a:ext cx="133350" cy="20955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1057007" y="5833455"/>
              <a:ext cx="68695" cy="1079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0029663" y="6168666"/>
              <a:ext cx="1149674" cy="307777"/>
            </a:xfrm>
            <a:prstGeom prst="rect">
              <a:avLst/>
            </a:prstGeom>
            <a:solidFill>
              <a:srgbClr val="FFFF00"/>
            </a:solidFill>
          </p:spPr>
          <p:txBody>
            <a:bodyPr wrap="none" rtlCol="0">
              <a:spAutoFit/>
            </a:bodyPr>
            <a:lstStyle/>
            <a:p>
              <a:r>
                <a:rPr lang="en-US" sz="1400" dirty="0" smtClean="0"/>
                <a:t>1mm spacing</a:t>
              </a:r>
              <a:endParaRPr lang="en-US" sz="1400" dirty="0"/>
            </a:p>
          </p:txBody>
        </p:sp>
        <p:sp>
          <p:nvSpPr>
            <p:cNvPr id="63" name="TextBox 62"/>
            <p:cNvSpPr txBox="1"/>
            <p:nvPr/>
          </p:nvSpPr>
          <p:spPr>
            <a:xfrm rot="16200000">
              <a:off x="8562830" y="5679566"/>
              <a:ext cx="1042273" cy="307777"/>
            </a:xfrm>
            <a:prstGeom prst="rect">
              <a:avLst/>
            </a:prstGeom>
            <a:solidFill>
              <a:srgbClr val="FFFF00"/>
            </a:solidFill>
          </p:spPr>
          <p:txBody>
            <a:bodyPr wrap="none" rtlCol="0">
              <a:spAutoFit/>
            </a:bodyPr>
            <a:lstStyle/>
            <a:p>
              <a:r>
                <a:rPr lang="en-US" sz="1400" dirty="0" smtClean="0"/>
                <a:t>+/- 0.25mm</a:t>
              </a:r>
              <a:endParaRPr lang="en-US" sz="1400" dirty="0"/>
            </a:p>
          </p:txBody>
        </p:sp>
        <p:cxnSp>
          <p:nvCxnSpPr>
            <p:cNvPr id="65" name="Straight Arrow Connector 64"/>
            <p:cNvCxnSpPr/>
            <p:nvPr/>
          </p:nvCxnSpPr>
          <p:spPr>
            <a:xfrm>
              <a:off x="9231505" y="5769955"/>
              <a:ext cx="0" cy="22225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9584990" y="5078748"/>
              <a:ext cx="1500732" cy="261610"/>
            </a:xfrm>
            <a:prstGeom prst="rect">
              <a:avLst/>
            </a:prstGeom>
            <a:noFill/>
          </p:spPr>
          <p:txBody>
            <a:bodyPr wrap="none" rtlCol="0">
              <a:spAutoFit/>
            </a:bodyPr>
            <a:lstStyle/>
            <a:p>
              <a:r>
                <a:rPr lang="en-US" sz="1100" dirty="0" smtClean="0"/>
                <a:t>Pad Edge     Pad Center</a:t>
              </a:r>
              <a:endParaRPr lang="en-US" sz="1100" dirty="0"/>
            </a:p>
          </p:txBody>
        </p:sp>
        <p:cxnSp>
          <p:nvCxnSpPr>
            <p:cNvPr id="68" name="Straight Arrow Connector 67"/>
            <p:cNvCxnSpPr/>
            <p:nvPr/>
          </p:nvCxnSpPr>
          <p:spPr>
            <a:xfrm>
              <a:off x="9957556" y="5320805"/>
              <a:ext cx="551694" cy="3116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9968242" y="5320805"/>
              <a:ext cx="759708" cy="2942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10470223" y="5258104"/>
              <a:ext cx="134277" cy="126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0463437" y="5792017"/>
              <a:ext cx="133350" cy="20955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0693400" y="5792017"/>
              <a:ext cx="133350" cy="20955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0606167" y="5833455"/>
              <a:ext cx="68695" cy="1079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10842105" y="5833455"/>
              <a:ext cx="68695" cy="1079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4531" t="54077" r="10942" b="20542"/>
          <a:stretch/>
        </p:blipFill>
        <p:spPr>
          <a:xfrm>
            <a:off x="9189016" y="6097463"/>
            <a:ext cx="2470435" cy="583150"/>
          </a:xfrm>
          <a:prstGeom prst="rect">
            <a:avLst/>
          </a:prstGeom>
        </p:spPr>
      </p:pic>
    </p:spTree>
    <p:extLst>
      <p:ext uri="{BB962C8B-B14F-4D97-AF65-F5344CB8AC3E}">
        <p14:creationId xmlns:p14="http://schemas.microsoft.com/office/powerpoint/2010/main" val="3065354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7297" y="0"/>
            <a:ext cx="9108478" cy="6858000"/>
          </a:xfrm>
          <a:prstGeom prst="rect">
            <a:avLst/>
          </a:prstGeom>
        </p:spPr>
      </p:pic>
      <p:sp>
        <p:nvSpPr>
          <p:cNvPr id="3" name="TextBox 2"/>
          <p:cNvSpPr txBox="1"/>
          <p:nvPr/>
        </p:nvSpPr>
        <p:spPr>
          <a:xfrm>
            <a:off x="2889005" y="69502"/>
            <a:ext cx="4433586" cy="646331"/>
          </a:xfrm>
          <a:prstGeom prst="rect">
            <a:avLst/>
          </a:prstGeom>
          <a:solidFill>
            <a:srgbClr val="FFFF00"/>
          </a:solidFill>
        </p:spPr>
        <p:txBody>
          <a:bodyPr wrap="none" rtlCol="0">
            <a:spAutoFit/>
          </a:bodyPr>
          <a:lstStyle/>
          <a:p>
            <a:pPr algn="ctr"/>
            <a:r>
              <a:rPr lang="en-US" u="sng" dirty="0">
                <a:solidFill>
                  <a:srgbClr val="FF0000"/>
                </a:solidFill>
              </a:rPr>
              <a:t>C</a:t>
            </a:r>
            <a:r>
              <a:rPr lang="en-US" u="sng" dirty="0" smtClean="0">
                <a:solidFill>
                  <a:srgbClr val="FF0000"/>
                </a:solidFill>
              </a:rPr>
              <a:t>ase study #1: 0deg.</a:t>
            </a:r>
          </a:p>
          <a:p>
            <a:pPr algn="ctr"/>
            <a:r>
              <a:rPr lang="en-US" dirty="0">
                <a:solidFill>
                  <a:srgbClr val="FF0000"/>
                </a:solidFill>
              </a:rPr>
              <a:t>Roughly equal </a:t>
            </a:r>
            <a:r>
              <a:rPr lang="en-US" dirty="0" smtClean="0">
                <a:solidFill>
                  <a:srgbClr val="FF0000"/>
                </a:solidFill>
              </a:rPr>
              <a:t> number of 1 </a:t>
            </a:r>
            <a:r>
              <a:rPr lang="en-US" dirty="0">
                <a:solidFill>
                  <a:srgbClr val="FF0000"/>
                </a:solidFill>
              </a:rPr>
              <a:t>and 2 pad </a:t>
            </a:r>
            <a:r>
              <a:rPr lang="en-US" dirty="0" smtClean="0">
                <a:solidFill>
                  <a:srgbClr val="FF0000"/>
                </a:solidFill>
              </a:rPr>
              <a:t>events</a:t>
            </a:r>
            <a:endParaRPr lang="en-US" dirty="0">
              <a:solidFill>
                <a:srgbClr val="FF0000"/>
              </a:solidFill>
            </a:endParaRPr>
          </a:p>
        </p:txBody>
      </p:sp>
      <p:sp>
        <p:nvSpPr>
          <p:cNvPr id="4" name="TextBox 3"/>
          <p:cNvSpPr txBox="1"/>
          <p:nvPr/>
        </p:nvSpPr>
        <p:spPr>
          <a:xfrm>
            <a:off x="9315450" y="118585"/>
            <a:ext cx="705642" cy="369332"/>
          </a:xfrm>
          <a:prstGeom prst="rect">
            <a:avLst/>
          </a:prstGeom>
          <a:noFill/>
        </p:spPr>
        <p:txBody>
          <a:bodyPr wrap="none" rtlCol="0">
            <a:spAutoFit/>
          </a:bodyPr>
          <a:lstStyle/>
          <a:p>
            <a:r>
              <a:rPr lang="en-US" dirty="0"/>
              <a:t>2</a:t>
            </a:r>
            <a:r>
              <a:rPr lang="en-US" dirty="0" smtClean="0"/>
              <a:t>deg.</a:t>
            </a:r>
            <a:endParaRPr lang="en-US" dirty="0"/>
          </a:p>
        </p:txBody>
      </p:sp>
      <p:sp>
        <p:nvSpPr>
          <p:cNvPr id="5" name="TextBox 4"/>
          <p:cNvSpPr txBox="1"/>
          <p:nvPr/>
        </p:nvSpPr>
        <p:spPr>
          <a:xfrm>
            <a:off x="3926661" y="3357175"/>
            <a:ext cx="2358274" cy="646331"/>
          </a:xfrm>
          <a:prstGeom prst="rect">
            <a:avLst/>
          </a:prstGeom>
          <a:solidFill>
            <a:srgbClr val="FFFF00"/>
          </a:solidFill>
        </p:spPr>
        <p:txBody>
          <a:bodyPr wrap="none" rtlCol="0">
            <a:spAutoFit/>
          </a:bodyPr>
          <a:lstStyle/>
          <a:p>
            <a:pPr algn="ctr"/>
            <a:r>
              <a:rPr lang="en-US" u="sng" dirty="0">
                <a:solidFill>
                  <a:srgbClr val="FF0000"/>
                </a:solidFill>
              </a:rPr>
              <a:t>C</a:t>
            </a:r>
            <a:r>
              <a:rPr lang="en-US" u="sng" dirty="0" smtClean="0">
                <a:solidFill>
                  <a:srgbClr val="FF0000"/>
                </a:solidFill>
              </a:rPr>
              <a:t>ase study #2: 5deg.</a:t>
            </a:r>
          </a:p>
          <a:p>
            <a:pPr algn="ctr"/>
            <a:r>
              <a:rPr lang="en-US" dirty="0" smtClean="0">
                <a:solidFill>
                  <a:srgbClr val="FF0000"/>
                </a:solidFill>
              </a:rPr>
              <a:t>Almost all 2 pad events</a:t>
            </a:r>
            <a:endParaRPr lang="en-US" dirty="0">
              <a:solidFill>
                <a:srgbClr val="FF0000"/>
              </a:solidFill>
            </a:endParaRPr>
          </a:p>
        </p:txBody>
      </p:sp>
      <p:sp>
        <p:nvSpPr>
          <p:cNvPr id="6" name="TextBox 5"/>
          <p:cNvSpPr txBox="1"/>
          <p:nvPr/>
        </p:nvSpPr>
        <p:spPr>
          <a:xfrm>
            <a:off x="9220200" y="3495675"/>
            <a:ext cx="822661" cy="369332"/>
          </a:xfrm>
          <a:prstGeom prst="rect">
            <a:avLst/>
          </a:prstGeom>
          <a:noFill/>
        </p:spPr>
        <p:txBody>
          <a:bodyPr wrap="none" rtlCol="0">
            <a:spAutoFit/>
          </a:bodyPr>
          <a:lstStyle/>
          <a:p>
            <a:r>
              <a:rPr lang="en-US" dirty="0" smtClean="0"/>
              <a:t>10deg.</a:t>
            </a:r>
            <a:endParaRPr lang="en-US" dirty="0"/>
          </a:p>
        </p:txBody>
      </p:sp>
      <p:sp>
        <p:nvSpPr>
          <p:cNvPr id="8" name="TextBox 7"/>
          <p:cNvSpPr txBox="1"/>
          <p:nvPr/>
        </p:nvSpPr>
        <p:spPr>
          <a:xfrm>
            <a:off x="148921" y="1841539"/>
            <a:ext cx="2658376" cy="2062103"/>
          </a:xfrm>
          <a:prstGeom prst="rect">
            <a:avLst/>
          </a:prstGeom>
          <a:noFill/>
        </p:spPr>
        <p:txBody>
          <a:bodyPr wrap="square" rtlCol="0">
            <a:spAutoFit/>
          </a:bodyPr>
          <a:lstStyle/>
          <a:p>
            <a:r>
              <a:rPr lang="en-US" sz="1600" dirty="0" smtClean="0">
                <a:solidFill>
                  <a:srgbClr val="FF0000"/>
                </a:solidFill>
              </a:rPr>
              <a:t>For 0-5deg. data sets, the spread in the residual distribution is smaller than DNL error correction, therefore the error correction will have an impact on these results, but not at larger angles</a:t>
            </a:r>
            <a:endParaRPr lang="en-US" sz="1600" dirty="0">
              <a:solidFill>
                <a:srgbClr val="FF0000"/>
              </a:solidFill>
            </a:endParaRPr>
          </a:p>
        </p:txBody>
      </p:sp>
    </p:spTree>
    <p:extLst>
      <p:ext uri="{BB962C8B-B14F-4D97-AF65-F5344CB8AC3E}">
        <p14:creationId xmlns:p14="http://schemas.microsoft.com/office/powerpoint/2010/main" val="573209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93984" y="-26369"/>
            <a:ext cx="9079164" cy="6858000"/>
          </a:xfrm>
          <a:prstGeom prst="rect">
            <a:avLst/>
          </a:prstGeom>
        </p:spPr>
      </p:pic>
      <p:sp>
        <p:nvSpPr>
          <p:cNvPr id="3" name="TextBox 2"/>
          <p:cNvSpPr txBox="1"/>
          <p:nvPr/>
        </p:nvSpPr>
        <p:spPr>
          <a:xfrm>
            <a:off x="4038600" y="76200"/>
            <a:ext cx="822661" cy="369332"/>
          </a:xfrm>
          <a:prstGeom prst="rect">
            <a:avLst/>
          </a:prstGeom>
          <a:noFill/>
        </p:spPr>
        <p:txBody>
          <a:bodyPr wrap="none" rtlCol="0">
            <a:spAutoFit/>
          </a:bodyPr>
          <a:lstStyle/>
          <a:p>
            <a:r>
              <a:rPr lang="en-US" dirty="0" smtClean="0"/>
              <a:t>20deg.</a:t>
            </a:r>
            <a:endParaRPr lang="en-US" dirty="0"/>
          </a:p>
        </p:txBody>
      </p:sp>
      <p:sp>
        <p:nvSpPr>
          <p:cNvPr id="4" name="TextBox 3"/>
          <p:cNvSpPr txBox="1"/>
          <p:nvPr/>
        </p:nvSpPr>
        <p:spPr>
          <a:xfrm>
            <a:off x="8458200" y="95250"/>
            <a:ext cx="822661" cy="369332"/>
          </a:xfrm>
          <a:prstGeom prst="rect">
            <a:avLst/>
          </a:prstGeom>
          <a:noFill/>
        </p:spPr>
        <p:txBody>
          <a:bodyPr wrap="none" rtlCol="0">
            <a:spAutoFit/>
          </a:bodyPr>
          <a:lstStyle/>
          <a:p>
            <a:r>
              <a:rPr lang="en-US" dirty="0" smtClean="0"/>
              <a:t>30deg.</a:t>
            </a:r>
            <a:endParaRPr lang="en-US" dirty="0"/>
          </a:p>
        </p:txBody>
      </p:sp>
      <p:sp>
        <p:nvSpPr>
          <p:cNvPr id="5" name="TextBox 4"/>
          <p:cNvSpPr txBox="1"/>
          <p:nvPr/>
        </p:nvSpPr>
        <p:spPr>
          <a:xfrm>
            <a:off x="4038600" y="3495675"/>
            <a:ext cx="822661" cy="369332"/>
          </a:xfrm>
          <a:prstGeom prst="rect">
            <a:avLst/>
          </a:prstGeom>
          <a:noFill/>
        </p:spPr>
        <p:txBody>
          <a:bodyPr wrap="none" rtlCol="0">
            <a:spAutoFit/>
          </a:bodyPr>
          <a:lstStyle/>
          <a:p>
            <a:r>
              <a:rPr lang="en-US" dirty="0" smtClean="0"/>
              <a:t>45deg.</a:t>
            </a:r>
            <a:endParaRPr lang="en-US" dirty="0"/>
          </a:p>
        </p:txBody>
      </p:sp>
      <p:sp>
        <p:nvSpPr>
          <p:cNvPr id="6" name="Rectangle 5"/>
          <p:cNvSpPr/>
          <p:nvPr/>
        </p:nvSpPr>
        <p:spPr>
          <a:xfrm>
            <a:off x="6567884" y="3402631"/>
            <a:ext cx="4505264" cy="3323987"/>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US" sz="1400" dirty="0" smtClean="0"/>
              <a:t>For </a:t>
            </a:r>
            <a:r>
              <a:rPr lang="en-US" sz="1400" dirty="0"/>
              <a:t>20deg. there seems to be some semblance of a well defined DNL, </a:t>
            </a:r>
            <a:r>
              <a:rPr lang="en-US" sz="1400" dirty="0">
                <a:solidFill>
                  <a:srgbClr val="FF0000"/>
                </a:solidFill>
              </a:rPr>
              <a:t>however the width of the scatter of the residual plot (along the residual axis direction) is about the same magnitude as the DNL </a:t>
            </a:r>
            <a:r>
              <a:rPr lang="en-US" sz="1400" dirty="0" smtClean="0">
                <a:solidFill>
                  <a:srgbClr val="FF0000"/>
                </a:solidFill>
              </a:rPr>
              <a:t>correction </a:t>
            </a:r>
            <a:r>
              <a:rPr lang="en-US" sz="1400" dirty="0" smtClean="0"/>
              <a:t>(see upper-left panel).  That is the blue arrow gives an indication of the position resolution, and the red arrow gives an indication of the correction needed for the centroid calc., however there is no point to make a correction on a value that has an uncertainty associated with it at the level of the correction.  Ultimately, we only have true error correction functions for 0-5 deg., corresponding to 1, 2,  and 3 pad hits.  (Although there are few true 3 pad hit events at 5deg., with a significant amount of charge in the tails), they are symmetric and behave more or less like 1 pad hits.</a:t>
            </a:r>
          </a:p>
        </p:txBody>
      </p:sp>
      <p:cxnSp>
        <p:nvCxnSpPr>
          <p:cNvPr id="8" name="Straight Arrow Connector 7"/>
          <p:cNvCxnSpPr/>
          <p:nvPr/>
        </p:nvCxnSpPr>
        <p:spPr>
          <a:xfrm flipH="1">
            <a:off x="5815995" y="2198101"/>
            <a:ext cx="9524" cy="638175"/>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84872" y="2400799"/>
            <a:ext cx="910827" cy="307777"/>
          </a:xfrm>
          <a:prstGeom prst="rect">
            <a:avLst/>
          </a:prstGeom>
          <a:noFill/>
        </p:spPr>
        <p:txBody>
          <a:bodyPr wrap="none" rtlCol="0">
            <a:spAutoFit/>
          </a:bodyPr>
          <a:lstStyle/>
          <a:p>
            <a:r>
              <a:rPr lang="en-US" sz="1400" dirty="0" smtClean="0">
                <a:solidFill>
                  <a:srgbClr val="FF0000"/>
                </a:solidFill>
              </a:rPr>
              <a:t>+/-1.5mm</a:t>
            </a:r>
            <a:endParaRPr lang="en-US" sz="1400" dirty="0">
              <a:solidFill>
                <a:srgbClr val="FF0000"/>
              </a:solidFill>
            </a:endParaRPr>
          </a:p>
        </p:txBody>
      </p:sp>
      <p:cxnSp>
        <p:nvCxnSpPr>
          <p:cNvPr id="13" name="Straight Connector 12"/>
          <p:cNvCxnSpPr/>
          <p:nvPr/>
        </p:nvCxnSpPr>
        <p:spPr>
          <a:xfrm>
            <a:off x="5644545" y="2203448"/>
            <a:ext cx="16793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812484" y="2836276"/>
            <a:ext cx="16793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400550" y="2177849"/>
            <a:ext cx="1114425" cy="0"/>
          </a:xfrm>
          <a:prstGeom prst="line">
            <a:avLst/>
          </a:prstGeom>
          <a:ln w="254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381500" y="2820202"/>
            <a:ext cx="1209675" cy="0"/>
          </a:xfrm>
          <a:prstGeom prst="line">
            <a:avLst/>
          </a:prstGeom>
          <a:ln w="254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4625370" y="2177849"/>
            <a:ext cx="9524" cy="638175"/>
          </a:xfrm>
          <a:prstGeom prst="straightConnector1">
            <a:avLst/>
          </a:prstGeom>
          <a:ln w="158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750655" y="2368842"/>
            <a:ext cx="910827" cy="307777"/>
          </a:xfrm>
          <a:prstGeom prst="rect">
            <a:avLst/>
          </a:prstGeom>
          <a:noFill/>
        </p:spPr>
        <p:txBody>
          <a:bodyPr wrap="square" rtlCol="0">
            <a:spAutoFit/>
          </a:bodyPr>
          <a:lstStyle/>
          <a:p>
            <a:r>
              <a:rPr lang="en-US" sz="1400" dirty="0" smtClean="0">
                <a:solidFill>
                  <a:srgbClr val="0070C0"/>
                </a:solidFill>
              </a:rPr>
              <a:t>+/-1.5mm</a:t>
            </a:r>
            <a:endParaRPr lang="en-US" sz="1400" dirty="0">
              <a:solidFill>
                <a:srgbClr val="0070C0"/>
              </a:solidFill>
            </a:endParaRPr>
          </a:p>
        </p:txBody>
      </p:sp>
      <p:cxnSp>
        <p:nvCxnSpPr>
          <p:cNvPr id="29" name="Straight Connector 28"/>
          <p:cNvCxnSpPr/>
          <p:nvPr/>
        </p:nvCxnSpPr>
        <p:spPr>
          <a:xfrm>
            <a:off x="5692648" y="2232640"/>
            <a:ext cx="203805" cy="554624"/>
          </a:xfrm>
          <a:prstGeom prst="line">
            <a:avLst/>
          </a:prstGeom>
          <a:ln w="127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9534" y="1421307"/>
            <a:ext cx="1628775" cy="461665"/>
          </a:xfrm>
          <a:prstGeom prst="rect">
            <a:avLst/>
          </a:prstGeom>
          <a:noFill/>
        </p:spPr>
        <p:txBody>
          <a:bodyPr wrap="square" rtlCol="0">
            <a:spAutoFit/>
          </a:bodyPr>
          <a:lstStyle/>
          <a:p>
            <a:r>
              <a:rPr lang="en-US" sz="1200" b="1" dirty="0" smtClean="0">
                <a:solidFill>
                  <a:srgbClr val="0070C0"/>
                </a:solidFill>
              </a:rPr>
              <a:t>Scatter determines position resolution</a:t>
            </a:r>
            <a:endParaRPr lang="en-US" sz="1200" b="1" dirty="0">
              <a:solidFill>
                <a:srgbClr val="0070C0"/>
              </a:solidFill>
            </a:endParaRPr>
          </a:p>
        </p:txBody>
      </p:sp>
      <p:sp>
        <p:nvSpPr>
          <p:cNvPr id="31" name="TextBox 30"/>
          <p:cNvSpPr txBox="1"/>
          <p:nvPr/>
        </p:nvSpPr>
        <p:spPr>
          <a:xfrm>
            <a:off x="99534" y="3215589"/>
            <a:ext cx="1628775" cy="646331"/>
          </a:xfrm>
          <a:prstGeom prst="rect">
            <a:avLst/>
          </a:prstGeom>
          <a:noFill/>
        </p:spPr>
        <p:txBody>
          <a:bodyPr wrap="square" rtlCol="0">
            <a:spAutoFit/>
          </a:bodyPr>
          <a:lstStyle/>
          <a:p>
            <a:r>
              <a:rPr lang="en-US" sz="1200" b="1" dirty="0" smtClean="0">
                <a:solidFill>
                  <a:srgbClr val="FF0000"/>
                </a:solidFill>
              </a:rPr>
              <a:t>Width determines magnitude of error due to DNL</a:t>
            </a:r>
            <a:endParaRPr lang="en-US" sz="1200" b="1" dirty="0">
              <a:solidFill>
                <a:srgbClr val="FF0000"/>
              </a:solidFill>
            </a:endParaRPr>
          </a:p>
        </p:txBody>
      </p:sp>
      <p:cxnSp>
        <p:nvCxnSpPr>
          <p:cNvPr id="33" name="Straight Arrow Connector 32"/>
          <p:cNvCxnSpPr>
            <a:stCxn id="30" idx="3"/>
          </p:cNvCxnSpPr>
          <p:nvPr/>
        </p:nvCxnSpPr>
        <p:spPr>
          <a:xfrm>
            <a:off x="1728309" y="1652140"/>
            <a:ext cx="2742157" cy="738635"/>
          </a:xfrm>
          <a:prstGeom prst="straightConnector1">
            <a:avLst/>
          </a:prstGeom>
          <a:ln w="19050">
            <a:prstDash val="sysDash"/>
            <a:tailEnd type="stealth"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1" idx="3"/>
          </p:cNvCxnSpPr>
          <p:nvPr/>
        </p:nvCxnSpPr>
        <p:spPr>
          <a:xfrm flipV="1">
            <a:off x="1728309" y="2613569"/>
            <a:ext cx="4016752" cy="925186"/>
          </a:xfrm>
          <a:prstGeom prst="straightConnector1">
            <a:avLst/>
          </a:prstGeom>
          <a:ln w="19050">
            <a:solidFill>
              <a:srgbClr val="FF0000"/>
            </a:solidFill>
            <a:prstDash val="sysDash"/>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44852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83" y="270012"/>
            <a:ext cx="10515600" cy="1325563"/>
          </a:xfrm>
        </p:spPr>
        <p:txBody>
          <a:bodyPr>
            <a:normAutofit fontScale="90000"/>
          </a:bodyPr>
          <a:lstStyle/>
          <a:p>
            <a:r>
              <a:rPr lang="en-US" dirty="0"/>
              <a:t>DNL for angled tracks </a:t>
            </a:r>
            <a:r>
              <a:rPr lang="en-US" dirty="0" smtClean="0"/>
              <a:t/>
            </a:r>
            <a:br>
              <a:rPr lang="en-US" dirty="0" smtClean="0"/>
            </a:br>
            <a:r>
              <a:rPr lang="en-US" dirty="0" smtClean="0"/>
              <a:t>(</a:t>
            </a:r>
            <a:r>
              <a:rPr lang="en-US" dirty="0"/>
              <a:t>extended charge spread)</a:t>
            </a:r>
            <a:br>
              <a:rPr lang="en-US" dirty="0"/>
            </a:br>
            <a:endParaRPr lang="en-US" dirty="0"/>
          </a:p>
        </p:txBody>
      </p:sp>
      <p:pic>
        <p:nvPicPr>
          <p:cNvPr id="3" name="Picture 2"/>
          <p:cNvPicPr preferRelativeResize="0">
            <a:picLocks/>
          </p:cNvPicPr>
          <p:nvPr/>
        </p:nvPicPr>
        <p:blipFill rotWithShape="1">
          <a:blip r:embed="rId2">
            <a:extLst>
              <a:ext uri="{28A0092B-C50C-407E-A947-70E740481C1C}">
                <a14:useLocalDpi xmlns:a14="http://schemas.microsoft.com/office/drawing/2010/main" val="0"/>
              </a:ext>
            </a:extLst>
          </a:blip>
          <a:srcRect l="1747" t="54831" r="50627" b="1966"/>
          <a:stretch/>
        </p:blipFill>
        <p:spPr>
          <a:xfrm>
            <a:off x="8257123" y="718267"/>
            <a:ext cx="3657600" cy="2743200"/>
          </a:xfrm>
          <a:prstGeom prst="rect">
            <a:avLst/>
          </a:prstGeom>
        </p:spPr>
      </p:pic>
      <p:pic>
        <p:nvPicPr>
          <p:cNvPr id="4" name="Picture 3"/>
          <p:cNvPicPr preferRelativeResize="0">
            <a:picLocks/>
          </p:cNvPicPr>
          <p:nvPr/>
        </p:nvPicPr>
        <p:blipFill rotWithShape="1">
          <a:blip r:embed="rId3">
            <a:extLst>
              <a:ext uri="{28A0092B-C50C-407E-A947-70E740481C1C}">
                <a14:useLocalDpi xmlns:a14="http://schemas.microsoft.com/office/drawing/2010/main" val="0"/>
              </a:ext>
            </a:extLst>
          </a:blip>
          <a:srcRect l="1736" t="55302" r="50441" b="1672"/>
          <a:stretch/>
        </p:blipFill>
        <p:spPr>
          <a:xfrm>
            <a:off x="8257123" y="3920272"/>
            <a:ext cx="3657600" cy="2743200"/>
          </a:xfrm>
          <a:prstGeom prst="rect">
            <a:avLst/>
          </a:prstGeom>
        </p:spPr>
      </p:pic>
      <p:grpSp>
        <p:nvGrpSpPr>
          <p:cNvPr id="5" name="Group 4"/>
          <p:cNvGrpSpPr/>
          <p:nvPr/>
        </p:nvGrpSpPr>
        <p:grpSpPr>
          <a:xfrm>
            <a:off x="527003" y="1301741"/>
            <a:ext cx="3301867" cy="1534604"/>
            <a:chOff x="8191753" y="4972471"/>
            <a:chExt cx="2551316" cy="1331626"/>
          </a:xfrm>
        </p:grpSpPr>
        <p:grpSp>
          <p:nvGrpSpPr>
            <p:cNvPr id="6" name="Group 5"/>
            <p:cNvGrpSpPr/>
            <p:nvPr/>
          </p:nvGrpSpPr>
          <p:grpSpPr>
            <a:xfrm>
              <a:off x="8191753" y="5127241"/>
              <a:ext cx="2551316" cy="1150689"/>
              <a:chOff x="5022166" y="2985918"/>
              <a:chExt cx="4586068" cy="2041157"/>
            </a:xfrm>
          </p:grpSpPr>
          <p:grpSp>
            <p:nvGrpSpPr>
              <p:cNvPr id="8" name="Group 7"/>
              <p:cNvGrpSpPr/>
              <p:nvPr/>
            </p:nvGrpSpPr>
            <p:grpSpPr>
              <a:xfrm>
                <a:off x="5948290" y="2985918"/>
                <a:ext cx="2940054" cy="2041157"/>
                <a:chOff x="6672776" y="2746767"/>
                <a:chExt cx="2940054" cy="2041157"/>
              </a:xfrm>
            </p:grpSpPr>
            <p:grpSp>
              <p:nvGrpSpPr>
                <p:cNvPr id="12" name="Group 11"/>
                <p:cNvGrpSpPr/>
                <p:nvPr/>
              </p:nvGrpSpPr>
              <p:grpSpPr>
                <a:xfrm>
                  <a:off x="6675121" y="3396226"/>
                  <a:ext cx="2933020" cy="775064"/>
                  <a:chOff x="1784165" y="3248515"/>
                  <a:chExt cx="3807649" cy="775064"/>
                </a:xfrm>
              </p:grpSpPr>
              <p:cxnSp>
                <p:nvCxnSpPr>
                  <p:cNvPr id="27" name="Straight Connector 26"/>
                  <p:cNvCxnSpPr/>
                  <p:nvPr/>
                </p:nvCxnSpPr>
                <p:spPr>
                  <a:xfrm rot="856653" flipH="1">
                    <a:off x="1784165" y="3248517"/>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6256653" flipH="1">
                    <a:off x="2422033" y="3249092"/>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856653" flipH="1">
                    <a:off x="3059901" y="3248516"/>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6256653" flipH="1">
                    <a:off x="3697769" y="3249091"/>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856653" flipH="1">
                    <a:off x="4335638" y="3248515"/>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6256653" flipH="1">
                    <a:off x="4973506" y="3249090"/>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679810" y="4012860"/>
                  <a:ext cx="2933020" cy="775064"/>
                  <a:chOff x="1784165" y="3248515"/>
                  <a:chExt cx="3807649" cy="775064"/>
                </a:xfrm>
              </p:grpSpPr>
              <p:cxnSp>
                <p:nvCxnSpPr>
                  <p:cNvPr id="21" name="Straight Connector 20"/>
                  <p:cNvCxnSpPr/>
                  <p:nvPr/>
                </p:nvCxnSpPr>
                <p:spPr>
                  <a:xfrm rot="856653" flipH="1">
                    <a:off x="1784165" y="3248517"/>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6256653" flipH="1">
                    <a:off x="2422033" y="3249092"/>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856653" flipH="1">
                    <a:off x="3059901" y="3248516"/>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6256653" flipH="1">
                    <a:off x="3697769" y="3249091"/>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856653" flipH="1">
                    <a:off x="4335638" y="3248515"/>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6256653" flipH="1">
                    <a:off x="4973506" y="3249090"/>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672776" y="2746767"/>
                  <a:ext cx="2933020" cy="775064"/>
                  <a:chOff x="1784165" y="3248515"/>
                  <a:chExt cx="3807649" cy="775064"/>
                </a:xfrm>
              </p:grpSpPr>
              <p:cxnSp>
                <p:nvCxnSpPr>
                  <p:cNvPr id="15" name="Straight Connector 14"/>
                  <p:cNvCxnSpPr/>
                  <p:nvPr/>
                </p:nvCxnSpPr>
                <p:spPr>
                  <a:xfrm rot="856653" flipH="1">
                    <a:off x="1784165" y="3248517"/>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6256653" flipH="1">
                    <a:off x="2422033" y="3249092"/>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856653" flipH="1">
                    <a:off x="3059901" y="3248516"/>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6256653" flipH="1">
                    <a:off x="3697769" y="3249091"/>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856653" flipH="1">
                    <a:off x="4335638" y="3248515"/>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6256653" flipH="1">
                    <a:off x="4973506" y="3249090"/>
                    <a:ext cx="461554" cy="775062"/>
                  </a:xfrm>
                  <a:prstGeom prst="line">
                    <a:avLst/>
                  </a:prstGeom>
                  <a:ln w="44450"/>
                </p:spPr>
                <p:style>
                  <a:lnRef idx="1">
                    <a:schemeClr val="accent1"/>
                  </a:lnRef>
                  <a:fillRef idx="0">
                    <a:schemeClr val="accent1"/>
                  </a:fillRef>
                  <a:effectRef idx="0">
                    <a:schemeClr val="accent1"/>
                  </a:effectRef>
                  <a:fontRef idx="minor">
                    <a:schemeClr val="tx1"/>
                  </a:fontRef>
                </p:style>
              </p:cxnSp>
            </p:grpSp>
          </p:grpSp>
          <p:cxnSp>
            <p:nvCxnSpPr>
              <p:cNvPr id="9" name="Straight Connector 8"/>
              <p:cNvCxnSpPr/>
              <p:nvPr/>
            </p:nvCxnSpPr>
            <p:spPr>
              <a:xfrm flipV="1">
                <a:off x="5022166" y="3373449"/>
                <a:ext cx="4586068" cy="5203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022166" y="4045004"/>
                <a:ext cx="4586068" cy="5203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022166" y="4698593"/>
                <a:ext cx="4586068" cy="5203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grpSp>
        <p:sp>
          <p:nvSpPr>
            <p:cNvPr id="7" name="Oval 6"/>
            <p:cNvSpPr/>
            <p:nvPr/>
          </p:nvSpPr>
          <p:spPr>
            <a:xfrm>
              <a:off x="9399256" y="4972471"/>
              <a:ext cx="202872" cy="1331626"/>
            </a:xfrm>
            <a:prstGeom prst="ellipse">
              <a:avLst/>
            </a:prstGeom>
            <a:gradFill flip="none" rotWithShape="1">
              <a:gsLst>
                <a:gs pos="16000">
                  <a:schemeClr val="accent2">
                    <a:lumMod val="52000"/>
                  </a:schemeClr>
                </a:gs>
                <a:gs pos="48000">
                  <a:schemeClr val="accent2">
                    <a:lumMod val="97000"/>
                    <a:lumOff val="3000"/>
                  </a:schemeClr>
                </a:gs>
                <a:gs pos="100000">
                  <a:schemeClr val="accent2">
                    <a:lumMod val="60000"/>
                    <a:lumOff val="4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p:cNvSpPr txBox="1"/>
          <p:nvPr/>
        </p:nvSpPr>
        <p:spPr>
          <a:xfrm>
            <a:off x="91183" y="2816510"/>
            <a:ext cx="6299309" cy="954107"/>
          </a:xfrm>
          <a:prstGeom prst="rect">
            <a:avLst/>
          </a:prstGeom>
          <a:noFill/>
        </p:spPr>
        <p:txBody>
          <a:bodyPr wrap="square" rtlCol="0">
            <a:spAutoFit/>
          </a:bodyPr>
          <a:lstStyle/>
          <a:p>
            <a:r>
              <a:rPr lang="en-US" sz="1400" dirty="0" smtClean="0"/>
              <a:t>As the charge subtends more pads, the error on the centroid calculation gets substantially worse (as shown below), at which point the correspondence between the position of the charge along the zigzag and the offset error is smeared out and is no longer well defined.</a:t>
            </a:r>
            <a:endParaRPr lang="en-US" sz="1400" dirty="0"/>
          </a:p>
        </p:txBody>
      </p:sp>
      <p:sp>
        <p:nvSpPr>
          <p:cNvPr id="35" name="TextBox 34"/>
          <p:cNvSpPr txBox="1"/>
          <p:nvPr/>
        </p:nvSpPr>
        <p:spPr>
          <a:xfrm>
            <a:off x="4839533" y="1799184"/>
            <a:ext cx="2709549" cy="646331"/>
          </a:xfrm>
          <a:prstGeom prst="rect">
            <a:avLst/>
          </a:prstGeom>
          <a:noFill/>
        </p:spPr>
        <p:txBody>
          <a:bodyPr wrap="square" rtlCol="0">
            <a:spAutoFit/>
          </a:bodyPr>
          <a:lstStyle/>
          <a:p>
            <a:r>
              <a:rPr lang="en-US" sz="1200" dirty="0" smtClean="0"/>
              <a:t>At 0deg. the centroid error is small and the DNL is well defined, therefore one is able to successfully correct for the DNL. </a:t>
            </a:r>
            <a:endParaRPr lang="en-US" sz="1200" dirty="0"/>
          </a:p>
        </p:txBody>
      </p:sp>
      <p:sp>
        <p:nvSpPr>
          <p:cNvPr id="36" name="TextBox 35"/>
          <p:cNvSpPr txBox="1"/>
          <p:nvPr/>
        </p:nvSpPr>
        <p:spPr>
          <a:xfrm>
            <a:off x="4961498" y="4845440"/>
            <a:ext cx="2758812" cy="1200329"/>
          </a:xfrm>
          <a:prstGeom prst="rect">
            <a:avLst/>
          </a:prstGeom>
          <a:noFill/>
        </p:spPr>
        <p:txBody>
          <a:bodyPr wrap="square" rtlCol="0">
            <a:spAutoFit/>
          </a:bodyPr>
          <a:lstStyle/>
          <a:p>
            <a:r>
              <a:rPr lang="en-US" sz="1200" dirty="0" smtClean="0"/>
              <a:t>At 45deg., get a broad distribution of calculated centroid values (due to large fluctuation in calculation), with no well defined DNL.  As a result, applying the correction for the DNL arbitrarily worsens the resolution results.</a:t>
            </a:r>
            <a:endParaRPr lang="en-US" sz="1200" dirty="0"/>
          </a:p>
        </p:txBody>
      </p:sp>
      <p:sp>
        <p:nvSpPr>
          <p:cNvPr id="37" name="Rectangle 36"/>
          <p:cNvSpPr/>
          <p:nvPr/>
        </p:nvSpPr>
        <p:spPr>
          <a:xfrm>
            <a:off x="11066702" y="1474779"/>
            <a:ext cx="574196" cy="369332"/>
          </a:xfrm>
          <a:prstGeom prst="rect">
            <a:avLst/>
          </a:prstGeom>
        </p:spPr>
        <p:txBody>
          <a:bodyPr wrap="none">
            <a:spAutoFit/>
          </a:bodyPr>
          <a:lstStyle/>
          <a:p>
            <a:r>
              <a:rPr lang="en-US"/>
              <a:t>DNL</a:t>
            </a:r>
            <a:endParaRPr lang="en-US" dirty="0"/>
          </a:p>
        </p:txBody>
      </p:sp>
      <p:sp>
        <p:nvSpPr>
          <p:cNvPr id="38" name="Rectangle 37"/>
          <p:cNvSpPr/>
          <p:nvPr/>
        </p:nvSpPr>
        <p:spPr>
          <a:xfrm>
            <a:off x="11084439" y="4685470"/>
            <a:ext cx="574196" cy="369332"/>
          </a:xfrm>
          <a:prstGeom prst="rect">
            <a:avLst/>
          </a:prstGeom>
        </p:spPr>
        <p:txBody>
          <a:bodyPr wrap="none">
            <a:spAutoFit/>
          </a:bodyPr>
          <a:lstStyle/>
          <a:p>
            <a:r>
              <a:rPr lang="en-US" dirty="0"/>
              <a:t>DNL</a:t>
            </a:r>
          </a:p>
        </p:txBody>
      </p:sp>
      <p:cxnSp>
        <p:nvCxnSpPr>
          <p:cNvPr id="40" name="Straight Arrow Connector 39"/>
          <p:cNvCxnSpPr/>
          <p:nvPr/>
        </p:nvCxnSpPr>
        <p:spPr>
          <a:xfrm flipV="1">
            <a:off x="7527472" y="1453159"/>
            <a:ext cx="853801" cy="4164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527472" y="1869649"/>
            <a:ext cx="2678652" cy="4469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7579424" y="4673072"/>
            <a:ext cx="818585" cy="3447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7762875" y="5017808"/>
            <a:ext cx="2548210" cy="65254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8166102" y="352850"/>
            <a:ext cx="3839641" cy="369332"/>
          </a:xfrm>
          <a:prstGeom prst="rect">
            <a:avLst/>
          </a:prstGeom>
          <a:noFill/>
        </p:spPr>
        <p:txBody>
          <a:bodyPr wrap="none" rtlCol="0">
            <a:spAutoFit/>
          </a:bodyPr>
          <a:lstStyle/>
          <a:p>
            <a:r>
              <a:rPr lang="en-US" dirty="0" smtClean="0"/>
              <a:t>0deg. (charge is localized around1 pad)</a:t>
            </a:r>
            <a:endParaRPr lang="en-US" dirty="0"/>
          </a:p>
        </p:txBody>
      </p:sp>
      <p:sp>
        <p:nvSpPr>
          <p:cNvPr id="49" name="TextBox 48"/>
          <p:cNvSpPr txBox="1"/>
          <p:nvPr/>
        </p:nvSpPr>
        <p:spPr>
          <a:xfrm>
            <a:off x="7951206" y="3582704"/>
            <a:ext cx="4191404" cy="369332"/>
          </a:xfrm>
          <a:prstGeom prst="rect">
            <a:avLst/>
          </a:prstGeom>
          <a:noFill/>
        </p:spPr>
        <p:txBody>
          <a:bodyPr wrap="none" rtlCol="0">
            <a:spAutoFit/>
          </a:bodyPr>
          <a:lstStyle/>
          <a:p>
            <a:r>
              <a:rPr lang="en-US" dirty="0" smtClean="0"/>
              <a:t>45deg. (Charge is extended over ~6-7pads)</a:t>
            </a:r>
            <a:endParaRPr lang="en-US" dirty="0"/>
          </a:p>
        </p:txBody>
      </p:sp>
      <p:grpSp>
        <p:nvGrpSpPr>
          <p:cNvPr id="74" name="Group 73"/>
          <p:cNvGrpSpPr/>
          <p:nvPr/>
        </p:nvGrpSpPr>
        <p:grpSpPr>
          <a:xfrm>
            <a:off x="-1104" y="3868074"/>
            <a:ext cx="4701336" cy="3050976"/>
            <a:chOff x="-1104" y="3868074"/>
            <a:chExt cx="4701336" cy="3050976"/>
          </a:xfrm>
        </p:grpSpPr>
        <p:sp>
          <p:nvSpPr>
            <p:cNvPr id="55" name="Rounded Rectangle 54"/>
            <p:cNvSpPr/>
            <p:nvPr/>
          </p:nvSpPr>
          <p:spPr>
            <a:xfrm>
              <a:off x="-1104" y="3868074"/>
              <a:ext cx="4688383" cy="2992884"/>
            </a:xfrm>
            <a:prstGeom prst="roundRect">
              <a:avLst/>
            </a:prstGeom>
            <a:solidFill>
              <a:schemeClr val="accent1">
                <a:alpha val="42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p:cNvPicPr preferRelativeResize="0">
              <a:picLocks/>
            </p:cNvPicPr>
            <p:nvPr/>
          </p:nvPicPr>
          <p:blipFill rotWithShape="1">
            <a:blip r:embed="rId4" cstate="print">
              <a:extLst>
                <a:ext uri="{28A0092B-C50C-407E-A947-70E740481C1C}">
                  <a14:useLocalDpi xmlns:a14="http://schemas.microsoft.com/office/drawing/2010/main" val="0"/>
                </a:ext>
              </a:extLst>
            </a:blip>
            <a:srcRect l="2056" t="1814" r="2223" b="1743"/>
            <a:stretch/>
          </p:blipFill>
          <p:spPr>
            <a:xfrm>
              <a:off x="326622" y="5344081"/>
              <a:ext cx="1828800" cy="1371600"/>
            </a:xfrm>
            <a:prstGeom prst="rect">
              <a:avLst/>
            </a:prstGeom>
          </p:spPr>
        </p:pic>
        <p:pic>
          <p:nvPicPr>
            <p:cNvPr id="39" name="Picture 38"/>
            <p:cNvPicPr preferRelativeResize="0">
              <a:picLocks/>
            </p:cNvPicPr>
            <p:nvPr/>
          </p:nvPicPr>
          <p:blipFill rotWithShape="1">
            <a:blip r:embed="rId5" cstate="print">
              <a:extLst>
                <a:ext uri="{28A0092B-C50C-407E-A947-70E740481C1C}">
                  <a14:useLocalDpi xmlns:a14="http://schemas.microsoft.com/office/drawing/2010/main" val="0"/>
                </a:ext>
              </a:extLst>
            </a:blip>
            <a:srcRect l="2156" t="2387" r="2524" b="2317"/>
            <a:stretch/>
          </p:blipFill>
          <p:spPr>
            <a:xfrm>
              <a:off x="2463072" y="5344081"/>
              <a:ext cx="1828800" cy="1371600"/>
            </a:xfrm>
            <a:prstGeom prst="rect">
              <a:avLst/>
            </a:prstGeom>
          </p:spPr>
        </p:pic>
        <p:sp>
          <p:nvSpPr>
            <p:cNvPr id="47" name="Oval 46"/>
            <p:cNvSpPr/>
            <p:nvPr/>
          </p:nvSpPr>
          <p:spPr>
            <a:xfrm rot="5400000">
              <a:off x="3182835" y="4509703"/>
              <a:ext cx="262553" cy="1337834"/>
            </a:xfrm>
            <a:prstGeom prst="ellipse">
              <a:avLst/>
            </a:prstGeom>
            <a:gradFill flip="none" rotWithShape="1">
              <a:gsLst>
                <a:gs pos="16000">
                  <a:schemeClr val="accent2">
                    <a:lumMod val="52000"/>
                  </a:schemeClr>
                </a:gs>
                <a:gs pos="48000">
                  <a:schemeClr val="accent2">
                    <a:lumMod val="97000"/>
                    <a:lumOff val="3000"/>
                  </a:schemeClr>
                </a:gs>
                <a:gs pos="100000">
                  <a:schemeClr val="accent2">
                    <a:lumMod val="60000"/>
                    <a:lumOff val="4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rot="5400000">
              <a:off x="1067066" y="4510253"/>
              <a:ext cx="262553" cy="1337834"/>
            </a:xfrm>
            <a:prstGeom prst="ellipse">
              <a:avLst/>
            </a:prstGeom>
            <a:gradFill flip="none" rotWithShape="1">
              <a:gsLst>
                <a:gs pos="16000">
                  <a:schemeClr val="accent2">
                    <a:lumMod val="52000"/>
                  </a:schemeClr>
                </a:gs>
                <a:gs pos="48000">
                  <a:schemeClr val="accent2">
                    <a:lumMod val="97000"/>
                    <a:lumOff val="3000"/>
                  </a:schemeClr>
                </a:gs>
                <a:gs pos="100000">
                  <a:schemeClr val="accent2">
                    <a:lumMod val="60000"/>
                    <a:lumOff val="4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a:off x="1300806" y="4550856"/>
              <a:ext cx="0" cy="2179177"/>
            </a:xfrm>
            <a:prstGeom prst="line">
              <a:avLst/>
            </a:prstGeom>
            <a:ln w="254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205094" y="4557978"/>
              <a:ext cx="0" cy="2179177"/>
            </a:xfrm>
            <a:prstGeom prst="line">
              <a:avLst/>
            </a:prstGeom>
            <a:ln w="2540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81433" y="4560061"/>
              <a:ext cx="1238672" cy="276999"/>
            </a:xfrm>
            <a:prstGeom prst="rect">
              <a:avLst/>
            </a:prstGeom>
            <a:noFill/>
          </p:spPr>
          <p:txBody>
            <a:bodyPr wrap="none" rtlCol="0">
              <a:spAutoFit/>
            </a:bodyPr>
            <a:lstStyle/>
            <a:p>
              <a:r>
                <a:rPr lang="en-US" sz="1200" b="1" dirty="0" smtClean="0">
                  <a:solidFill>
                    <a:srgbClr val="C00000"/>
                  </a:solidFill>
                </a:rPr>
                <a:t>Charge footprint</a:t>
              </a:r>
              <a:endParaRPr lang="en-US" sz="1200" b="1" dirty="0">
                <a:solidFill>
                  <a:srgbClr val="C00000"/>
                </a:solidFill>
              </a:endParaRPr>
            </a:p>
          </p:txBody>
        </p:sp>
        <p:cxnSp>
          <p:nvCxnSpPr>
            <p:cNvPr id="54" name="Straight Arrow Connector 53"/>
            <p:cNvCxnSpPr/>
            <p:nvPr/>
          </p:nvCxnSpPr>
          <p:spPr>
            <a:xfrm>
              <a:off x="385885" y="4767327"/>
              <a:ext cx="282237" cy="28747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235011" y="4602776"/>
              <a:ext cx="736035" cy="276999"/>
            </a:xfrm>
            <a:prstGeom prst="rect">
              <a:avLst/>
            </a:prstGeom>
            <a:noFill/>
          </p:spPr>
          <p:txBody>
            <a:bodyPr wrap="none" rtlCol="0">
              <a:spAutoFit/>
            </a:bodyPr>
            <a:lstStyle/>
            <a:p>
              <a:r>
                <a:rPr lang="en-US" sz="1200" b="1" dirty="0" smtClean="0">
                  <a:solidFill>
                    <a:schemeClr val="accent1">
                      <a:lumMod val="50000"/>
                    </a:schemeClr>
                  </a:solidFill>
                </a:rPr>
                <a:t>Centroid</a:t>
              </a:r>
              <a:endParaRPr lang="en-US" sz="1200" b="1" dirty="0">
                <a:solidFill>
                  <a:schemeClr val="accent1">
                    <a:lumMod val="50000"/>
                  </a:schemeClr>
                </a:solidFill>
              </a:endParaRPr>
            </a:p>
          </p:txBody>
        </p:sp>
        <p:sp>
          <p:nvSpPr>
            <p:cNvPr id="57" name="TextBox 56"/>
            <p:cNvSpPr txBox="1"/>
            <p:nvPr/>
          </p:nvSpPr>
          <p:spPr>
            <a:xfrm>
              <a:off x="225912" y="3875566"/>
              <a:ext cx="4474320" cy="646331"/>
            </a:xfrm>
            <a:prstGeom prst="rect">
              <a:avLst/>
            </a:prstGeom>
            <a:noFill/>
          </p:spPr>
          <p:txBody>
            <a:bodyPr wrap="square" rtlCol="0">
              <a:spAutoFit/>
            </a:bodyPr>
            <a:lstStyle/>
            <a:p>
              <a:r>
                <a:rPr lang="en-US" sz="1200" dirty="0" smtClean="0"/>
                <a:t>For the same charge footprint, the centroid depends strongly on charge fluctuations along the track, leading to large fluctuations in the centroid for similar inclined tracks</a:t>
              </a:r>
              <a:endParaRPr lang="en-US" sz="1200" dirty="0"/>
            </a:p>
          </p:txBody>
        </p:sp>
        <p:sp>
          <p:nvSpPr>
            <p:cNvPr id="60" name="TextBox 59"/>
            <p:cNvSpPr txBox="1"/>
            <p:nvPr/>
          </p:nvSpPr>
          <p:spPr>
            <a:xfrm>
              <a:off x="876822" y="6642051"/>
              <a:ext cx="3117200" cy="276999"/>
            </a:xfrm>
            <a:prstGeom prst="rect">
              <a:avLst/>
            </a:prstGeom>
            <a:noFill/>
          </p:spPr>
          <p:txBody>
            <a:bodyPr wrap="none" rtlCol="0">
              <a:spAutoFit/>
            </a:bodyPr>
            <a:lstStyle/>
            <a:p>
              <a:r>
                <a:rPr lang="en-US" sz="1200" b="1" dirty="0" smtClean="0"/>
                <a:t>Same charge footprint, very different centroid</a:t>
              </a:r>
              <a:endParaRPr lang="en-US" sz="1200" b="1" dirty="0"/>
            </a:p>
          </p:txBody>
        </p:sp>
        <p:cxnSp>
          <p:nvCxnSpPr>
            <p:cNvPr id="46" name="Straight Arrow Connector 45"/>
            <p:cNvCxnSpPr/>
            <p:nvPr/>
          </p:nvCxnSpPr>
          <p:spPr>
            <a:xfrm flipH="1">
              <a:off x="2579406" y="4527042"/>
              <a:ext cx="1328448" cy="393958"/>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907854" y="4576575"/>
              <a:ext cx="0" cy="441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377472" y="4724021"/>
              <a:ext cx="0" cy="2861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3103392" y="4826726"/>
              <a:ext cx="0" cy="1929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634372" y="4649519"/>
              <a:ext cx="0" cy="368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815222" y="4890759"/>
              <a:ext cx="0" cy="195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rot="20644414">
              <a:off x="2659682" y="4586582"/>
              <a:ext cx="510204" cy="276999"/>
            </a:xfrm>
            <a:prstGeom prst="rect">
              <a:avLst/>
            </a:prstGeom>
            <a:noFill/>
          </p:spPr>
          <p:txBody>
            <a:bodyPr wrap="none" rtlCol="0">
              <a:spAutoFit/>
            </a:bodyPr>
            <a:lstStyle/>
            <a:p>
              <a:r>
                <a:rPr lang="en-US" sz="1200" dirty="0">
                  <a:solidFill>
                    <a:srgbClr val="FF0000"/>
                  </a:solidFill>
                </a:rPr>
                <a:t>T</a:t>
              </a:r>
              <a:r>
                <a:rPr lang="en-US" sz="1200" dirty="0" smtClean="0">
                  <a:solidFill>
                    <a:srgbClr val="FF0000"/>
                  </a:solidFill>
                </a:rPr>
                <a:t>rack</a:t>
              </a:r>
              <a:endParaRPr lang="en-US" sz="1200" dirty="0">
                <a:solidFill>
                  <a:srgbClr val="FF0000"/>
                </a:solidFill>
              </a:endParaRPr>
            </a:p>
          </p:txBody>
        </p:sp>
      </p:grpSp>
    </p:spTree>
    <p:extLst>
      <p:ext uri="{BB962C8B-B14F-4D97-AF65-F5344CB8AC3E}">
        <p14:creationId xmlns:p14="http://schemas.microsoft.com/office/powerpoint/2010/main" val="3558671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17162</TotalTime>
  <Words>3201</Words>
  <Application>Microsoft Office PowerPoint</Application>
  <PresentationFormat>Widescreen</PresentationFormat>
  <Paragraphs>195</Paragraphs>
  <Slides>14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Cambria Math</vt:lpstr>
      <vt:lpstr>Symbol</vt:lpstr>
      <vt:lpstr>Wingdings</vt:lpstr>
      <vt:lpstr>Office Theme</vt:lpstr>
      <vt:lpstr>Differential Non-Linearity in BNL Chevron Data</vt:lpstr>
      <vt:lpstr>Origin of DNL for Chevrons</vt:lpstr>
      <vt:lpstr>Actual Hit Position Vs Centroid Calc.</vt:lpstr>
      <vt:lpstr>Magnitude of Error correction</vt:lpstr>
      <vt:lpstr>Interpret expression for corrected Centroid</vt:lpstr>
      <vt:lpstr>0 and 5 deg. data sets are good case studies</vt:lpstr>
      <vt:lpstr>PowerPoint Presentation</vt:lpstr>
      <vt:lpstr>PowerPoint Presentation</vt:lpstr>
      <vt:lpstr>DNL for angled tracks  (extended charge spread) </vt:lpstr>
      <vt:lpstr>Universal Error correction</vt:lpstr>
      <vt:lpstr>Compare lab (xray) residual measurements to beam test data (0deg. [1&amp;2 pad hits])</vt:lpstr>
      <vt:lpstr>Continued…</vt:lpstr>
      <vt:lpstr>Conclusions/Summary</vt:lpstr>
      <vt:lpstr>Continued…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Differential Non-Linearity in Chevron Data</dc:title>
  <dc:creator>Amnet Copyeditor</dc:creator>
  <cp:lastModifiedBy>Bob Azmoun</cp:lastModifiedBy>
  <cp:revision>85</cp:revision>
  <dcterms:created xsi:type="dcterms:W3CDTF">2015-08-01T16:02:28Z</dcterms:created>
  <dcterms:modified xsi:type="dcterms:W3CDTF">2015-09-14T14:32:04Z</dcterms:modified>
</cp:coreProperties>
</file>